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68" r:id="rId3"/>
    <p:sldId id="260" r:id="rId4"/>
    <p:sldId id="261" r:id="rId5"/>
    <p:sldId id="275" r:id="rId6"/>
    <p:sldId id="257" r:id="rId7"/>
    <p:sldId id="262" r:id="rId8"/>
    <p:sldId id="263" r:id="rId9"/>
    <p:sldId id="264" r:id="rId10"/>
    <p:sldId id="265" r:id="rId11"/>
    <p:sldId id="266" r:id="rId12"/>
    <p:sldId id="267" r:id="rId13"/>
    <p:sldId id="297" r:id="rId14"/>
    <p:sldId id="298" r:id="rId15"/>
    <p:sldId id="299" r:id="rId16"/>
    <p:sldId id="300" r:id="rId17"/>
    <p:sldId id="301" r:id="rId18"/>
    <p:sldId id="302" r:id="rId19"/>
    <p:sldId id="303" r:id="rId20"/>
    <p:sldId id="304" r:id="rId21"/>
    <p:sldId id="305" r:id="rId22"/>
    <p:sldId id="306" r:id="rId23"/>
    <p:sldId id="307" r:id="rId24"/>
    <p:sldId id="342" r:id="rId25"/>
    <p:sldId id="336" r:id="rId26"/>
    <p:sldId id="337" r:id="rId27"/>
    <p:sldId id="338" r:id="rId28"/>
    <p:sldId id="309" r:id="rId29"/>
    <p:sldId id="310" r:id="rId30"/>
    <p:sldId id="311" r:id="rId31"/>
    <p:sldId id="312" r:id="rId32"/>
    <p:sldId id="313" r:id="rId33"/>
    <p:sldId id="258" r:id="rId34"/>
    <p:sldId id="270" r:id="rId35"/>
    <p:sldId id="330" r:id="rId36"/>
    <p:sldId id="269" r:id="rId37"/>
    <p:sldId id="317" r:id="rId38"/>
    <p:sldId id="271" r:id="rId39"/>
    <p:sldId id="318" r:id="rId40"/>
    <p:sldId id="272" r:id="rId41"/>
    <p:sldId id="273" r:id="rId42"/>
    <p:sldId id="319" r:id="rId43"/>
    <p:sldId id="320" r:id="rId44"/>
    <p:sldId id="321" r:id="rId45"/>
    <p:sldId id="322" r:id="rId46"/>
    <p:sldId id="314" r:id="rId47"/>
    <p:sldId id="329" r:id="rId48"/>
    <p:sldId id="259" r:id="rId49"/>
    <p:sldId id="315" r:id="rId50"/>
    <p:sldId id="316" r:id="rId51"/>
    <p:sldId id="281" r:id="rId52"/>
    <p:sldId id="323" r:id="rId53"/>
    <p:sldId id="324" r:id="rId54"/>
    <p:sldId id="328" r:id="rId55"/>
    <p:sldId id="282" r:id="rId56"/>
    <p:sldId id="277" r:id="rId57"/>
    <p:sldId id="278" r:id="rId58"/>
    <p:sldId id="279" r:id="rId59"/>
    <p:sldId id="276" r:id="rId60"/>
    <p:sldId id="283" r:id="rId61"/>
    <p:sldId id="285" r:id="rId62"/>
    <p:sldId id="325" r:id="rId63"/>
    <p:sldId id="326" r:id="rId64"/>
    <p:sldId id="327" r:id="rId65"/>
    <p:sldId id="286" r:id="rId66"/>
    <p:sldId id="339" r:id="rId67"/>
    <p:sldId id="287" r:id="rId68"/>
    <p:sldId id="340" r:id="rId69"/>
    <p:sldId id="341" r:id="rId70"/>
    <p:sldId id="308" r:id="rId71"/>
    <p:sldId id="332" r:id="rId72"/>
    <p:sldId id="296" r:id="rId73"/>
    <p:sldId id="333" r:id="rId74"/>
    <p:sldId id="334" r:id="rId75"/>
    <p:sldId id="335" r:id="rId76"/>
    <p:sldId id="331"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2387" autoAdjust="0"/>
  </p:normalViewPr>
  <p:slideViewPr>
    <p:cSldViewPr>
      <p:cViewPr varScale="1">
        <p:scale>
          <a:sx n="50" d="100"/>
          <a:sy n="50" d="100"/>
        </p:scale>
        <p:origin x="-510" y="-102"/>
      </p:cViewPr>
      <p:guideLst>
        <p:guide orient="horz" pos="2160"/>
        <p:guide pos="2880"/>
      </p:guideLst>
    </p:cSldViewPr>
  </p:slideViewPr>
  <p:notesTextViewPr>
    <p:cViewPr>
      <p:scale>
        <a:sx n="3" d="2"/>
        <a:sy n="3" d="2"/>
      </p:scale>
      <p:origin x="0" y="0"/>
    </p:cViewPr>
  </p:notesTextViewPr>
  <p:sorterViewPr>
    <p:cViewPr>
      <p:scale>
        <a:sx n="66" d="100"/>
        <a:sy n="66" d="100"/>
      </p:scale>
      <p:origin x="0" y="10044"/>
    </p:cViewPr>
  </p:sorterViewPr>
  <p:notesViewPr>
    <p:cSldViewPr>
      <p:cViewPr varScale="1">
        <p:scale>
          <a:sx n="29" d="100"/>
          <a:sy n="29" d="100"/>
        </p:scale>
        <p:origin x="2328"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E9BAE2-EA7E-4FC0-B86C-0F9E233A57C8}" type="datetimeFigureOut">
              <a:rPr lang="en-US" smtClean="0"/>
              <a:pPr/>
              <a:t>3/15/2017</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1DE9DC-36FF-44E2-BDD1-87D34F2A9C3C}" type="slidenum">
              <a:rPr lang="en-ZA" smtClean="0"/>
              <a:pPr/>
              <a:t>‹#›</a:t>
            </a:fld>
            <a:endParaRPr lang="en-ZA"/>
          </a:p>
        </p:txBody>
      </p:sp>
    </p:spTree>
    <p:extLst>
      <p:ext uri="{BB962C8B-B14F-4D97-AF65-F5344CB8AC3E}">
        <p14:creationId xmlns:p14="http://schemas.microsoft.com/office/powerpoint/2010/main" val="848059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Lesson Study is a widespread form of teacher development in Japan.</a:t>
            </a:r>
            <a:endParaRPr lang="en-ZA" dirty="0"/>
          </a:p>
        </p:txBody>
      </p:sp>
      <p:sp>
        <p:nvSpPr>
          <p:cNvPr id="4" name="Slide Number Placeholder 3"/>
          <p:cNvSpPr>
            <a:spLocks noGrp="1"/>
          </p:cNvSpPr>
          <p:nvPr>
            <p:ph type="sldNum" sz="quarter" idx="10"/>
          </p:nvPr>
        </p:nvSpPr>
        <p:spPr/>
        <p:txBody>
          <a:bodyPr/>
          <a:lstStyle/>
          <a:p>
            <a:fld id="{B3A3C1C8-87F3-4C42-AD99-18E9F26EFD41}" type="slidenum">
              <a:rPr lang="en-ZA" smtClean="0"/>
              <a:pPr/>
              <a:t>13</a:t>
            </a:fld>
            <a:endParaRPr lang="en-Z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52</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53</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54</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55</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E6471-4D3B-4637-843F-C3EE0744AA5B}" type="slidenum">
              <a:rPr lang="en-GB"/>
              <a:pPr/>
              <a:t>56</a:t>
            </a:fld>
            <a:endParaRPr lang="en-GB"/>
          </a:p>
        </p:txBody>
      </p:sp>
      <p:sp>
        <p:nvSpPr>
          <p:cNvPr id="1914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1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GB" dirty="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D74A14-BF45-44B0-B2FF-8730BF0862C6}" type="slidenum">
              <a:rPr lang="en-GB"/>
              <a:pPr/>
              <a:t>57</a:t>
            </a:fld>
            <a:endParaRPr lang="en-GB"/>
          </a:p>
        </p:txBody>
      </p:sp>
      <p:sp>
        <p:nvSpPr>
          <p:cNvPr id="2160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60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GB" dirty="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F8D89-005E-45AA-BFE0-1EC1AA0B461B}" type="slidenum">
              <a:rPr lang="en-GB"/>
              <a:pPr/>
              <a:t>58</a:t>
            </a:fld>
            <a:endParaRPr lang="en-GB"/>
          </a:p>
        </p:txBody>
      </p:sp>
      <p:sp>
        <p:nvSpPr>
          <p:cNvPr id="2181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81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GB" dirty="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A4F3E-4ABA-4D89-8772-301F87B1E5B3}" type="slidenum">
              <a:rPr lang="en-GB"/>
              <a:pPr/>
              <a:t>59</a:t>
            </a:fld>
            <a:endParaRPr lang="en-GB"/>
          </a:p>
        </p:txBody>
      </p:sp>
      <p:sp>
        <p:nvSpPr>
          <p:cNvPr id="1955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5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GB" dirty="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60</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61</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Lesson Study is a widespread form of teacher development in Japan.</a:t>
            </a:r>
            <a:endParaRPr lang="en-ZA" dirty="0"/>
          </a:p>
        </p:txBody>
      </p:sp>
      <p:sp>
        <p:nvSpPr>
          <p:cNvPr id="4" name="Slide Number Placeholder 3"/>
          <p:cNvSpPr>
            <a:spLocks noGrp="1"/>
          </p:cNvSpPr>
          <p:nvPr>
            <p:ph type="sldNum" sz="quarter" idx="10"/>
          </p:nvPr>
        </p:nvSpPr>
        <p:spPr/>
        <p:txBody>
          <a:bodyPr/>
          <a:lstStyle/>
          <a:p>
            <a:fld id="{B3A3C1C8-87F3-4C42-AD99-18E9F26EFD41}" type="slidenum">
              <a:rPr lang="en-ZA" smtClean="0"/>
              <a:pPr/>
              <a:t>14</a:t>
            </a:fld>
            <a:endParaRPr lang="en-Z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62</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63</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64</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65</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66</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67</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68</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69</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Lesson Study is a widespread form of teacher development in Japan.</a:t>
            </a:r>
            <a:endParaRPr lang="en-ZA" dirty="0"/>
          </a:p>
        </p:txBody>
      </p:sp>
      <p:sp>
        <p:nvSpPr>
          <p:cNvPr id="4" name="Slide Number Placeholder 3"/>
          <p:cNvSpPr>
            <a:spLocks noGrp="1"/>
          </p:cNvSpPr>
          <p:nvPr>
            <p:ph type="sldNum" sz="quarter" idx="10"/>
          </p:nvPr>
        </p:nvSpPr>
        <p:spPr/>
        <p:txBody>
          <a:bodyPr/>
          <a:lstStyle/>
          <a:p>
            <a:fld id="{B3A3C1C8-87F3-4C42-AD99-18E9F26EFD41}" type="slidenum">
              <a:rPr lang="en-ZA" smtClean="0"/>
              <a:pPr/>
              <a:t>15</a:t>
            </a:fld>
            <a:endParaRPr lang="en-Z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46</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47</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48</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49</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50</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1FE95-6A12-476C-9627-074A68A04AA3}" type="slidenum">
              <a:rPr lang="en-GB"/>
              <a:pPr/>
              <a:t>51</a:t>
            </a:fld>
            <a:endParaRPr lang="en-GB"/>
          </a:p>
        </p:txBody>
      </p:sp>
      <p:sp>
        <p:nvSpPr>
          <p:cNvPr id="40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endParaRPr lang="en-GB"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7D13FAAE-1C4D-4D72-A5A1-AE2B8E32FA01}" type="datetime1">
              <a:rPr lang="en-US" smtClean="0"/>
              <a:pPr/>
              <a:t>3/15/2017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F430018-2B2D-4876-8E36-8F96232ED8C5}" type="slidenum">
              <a:rPr lang="en-ZA" smtClean="0"/>
              <a:pPr/>
              <a:t>‹#›</a:t>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B5E0C5D3-DB1B-4FE6-8188-CD74132B305F}" type="datetime1">
              <a:rPr lang="en-US" smtClean="0"/>
              <a:pPr/>
              <a:t>3/15/2017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F430018-2B2D-4876-8E36-8F96232ED8C5}" type="slidenum">
              <a:rPr lang="en-ZA" smtClean="0"/>
              <a:pPr/>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A78C322-FB0E-4D94-8D9A-841A1A8F842E}" type="datetime1">
              <a:rPr lang="en-US" smtClean="0"/>
              <a:pPr/>
              <a:t>3/15/2017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F430018-2B2D-4876-8E36-8F96232ED8C5}" type="slidenum">
              <a:rPr lang="en-ZA" smtClean="0"/>
              <a:pPr/>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9F006B16-DAAA-4C5D-9642-A6C23A046A70}" type="datetime1">
              <a:rPr lang="en-US" smtClean="0"/>
              <a:pPr/>
              <a:t>3/15/2017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F430018-2B2D-4876-8E36-8F96232ED8C5}" type="slidenum">
              <a:rPr lang="en-ZA" smtClean="0"/>
              <a:pPr/>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4EE92-9BBC-4172-A59D-115447DDD6B8}" type="datetime1">
              <a:rPr lang="en-US" smtClean="0"/>
              <a:pPr/>
              <a:t>3/15/2017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F430018-2B2D-4876-8E36-8F96232ED8C5}" type="slidenum">
              <a:rPr lang="en-ZA" smtClean="0"/>
              <a:pPr/>
              <a:t>‹#›</a:t>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E4C4844B-8847-4FC5-B797-2E7CD70DB4DE}" type="datetime1">
              <a:rPr lang="en-US" smtClean="0"/>
              <a:pPr/>
              <a:t>3/15/2017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F430018-2B2D-4876-8E36-8F96232ED8C5}" type="slidenum">
              <a:rPr lang="en-ZA" smtClean="0"/>
              <a:pPr/>
              <a:t>‹#›</a:t>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63234EEA-065D-4686-B770-60C59FF8D8DA}" type="datetime1">
              <a:rPr lang="en-US" smtClean="0"/>
              <a:pPr/>
              <a:t>3/15/2017</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8F430018-2B2D-4876-8E36-8F96232ED8C5}" type="slidenum">
              <a:rPr lang="en-ZA" smtClean="0"/>
              <a:pPr/>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00B6592E-2008-44BB-9FD2-2A7E96B03FF4}" type="datetime1">
              <a:rPr lang="en-US" smtClean="0"/>
              <a:pPr/>
              <a:t>3/15/2017</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8F430018-2B2D-4876-8E36-8F96232ED8C5}" type="slidenum">
              <a:rPr lang="en-ZA" smtClean="0"/>
              <a:pPr/>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E13B5-7205-4B92-A4BB-55D4C3EC4C9C}" type="datetime1">
              <a:rPr lang="en-US" smtClean="0"/>
              <a:pPr/>
              <a:t>3/15/2017</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8F430018-2B2D-4876-8E36-8F96232ED8C5}" type="slidenum">
              <a:rPr lang="en-ZA" smtClean="0"/>
              <a:pPr/>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F6AF3A-A126-4F68-A953-DA8A5C7F0343}" type="datetime1">
              <a:rPr lang="en-US" smtClean="0"/>
              <a:pPr/>
              <a:t>3/15/2017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F430018-2B2D-4876-8E36-8F96232ED8C5}" type="slidenum">
              <a:rPr lang="en-ZA" smtClean="0"/>
              <a:pPr/>
              <a:t>‹#›</a:t>
            </a:fld>
            <a:endParaRPr lang="en-Z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2CE7FC-335D-4D1F-8D71-ECFA3BD041A2}" type="datetime1">
              <a:rPr lang="en-US" smtClean="0"/>
              <a:pPr/>
              <a:t>3/15/2017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F430018-2B2D-4876-8E36-8F96232ED8C5}" type="slidenum">
              <a:rPr lang="en-ZA" smtClean="0"/>
              <a:pPr/>
              <a:t>‹#›</a:t>
            </a:fld>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71450-0F6C-4C13-8AA5-339368D6738B}" type="datetime1">
              <a:rPr lang="en-US" smtClean="0"/>
              <a:pPr/>
              <a:t>3/15/2017</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30018-2B2D-4876-8E36-8F96232ED8C5}" type="slidenum">
              <a:rPr lang="en-ZA" smtClean="0"/>
              <a:pPr/>
              <a:t>‹#›</a:t>
            </a:fld>
            <a:endParaRPr lang="en-Z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p:cNvSpPr>
            <a:spLocks noGrp="1"/>
          </p:cNvSpPr>
          <p:nvPr>
            <p:ph type="ctrTitle"/>
          </p:nvPr>
        </p:nvSpPr>
        <p:spPr>
          <a:xfrm>
            <a:off x="685800" y="1052736"/>
            <a:ext cx="7772400" cy="1470025"/>
          </a:xfrm>
        </p:spPr>
        <p:txBody>
          <a:bodyPr>
            <a:normAutofit fontScale="90000"/>
          </a:bodyPr>
          <a:lstStyle/>
          <a:p>
            <a:r>
              <a:rPr lang="en-US" dirty="0" smtClean="0"/>
              <a:t>Introducing Mathematics </a:t>
            </a:r>
            <a:br>
              <a:rPr lang="en-US" dirty="0" smtClean="0"/>
            </a:br>
            <a:r>
              <a:rPr lang="en-US" dirty="0" smtClean="0"/>
              <a:t>Lesson Study in South Africa</a:t>
            </a:r>
            <a:br>
              <a:rPr lang="en-US" dirty="0" smtClean="0"/>
            </a:br>
            <a:endParaRPr lang="en-ZA" dirty="0"/>
          </a:p>
        </p:txBody>
      </p:sp>
      <p:sp>
        <p:nvSpPr>
          <p:cNvPr id="3" name="Subtitle 2"/>
          <p:cNvSpPr>
            <a:spLocks noGrp="1"/>
          </p:cNvSpPr>
          <p:nvPr>
            <p:ph type="subTitle" idx="1"/>
          </p:nvPr>
        </p:nvSpPr>
        <p:spPr>
          <a:xfrm>
            <a:off x="1371600" y="4854575"/>
            <a:ext cx="6400800" cy="1752600"/>
          </a:xfrm>
        </p:spPr>
        <p:txBody>
          <a:bodyPr>
            <a:normAutofit fontScale="77500" lnSpcReduction="20000"/>
          </a:bodyPr>
          <a:lstStyle/>
          <a:p>
            <a:r>
              <a:rPr lang="en-US" dirty="0" smtClean="0"/>
              <a:t>BRIDGE </a:t>
            </a:r>
            <a:r>
              <a:rPr lang="en-ZA" sz="3000" b="1" dirty="0"/>
              <a:t>Pre-Service Teacher Development </a:t>
            </a:r>
            <a:r>
              <a:rPr lang="en-ZA" sz="3000" b="1" dirty="0" err="1" smtClean="0"/>
              <a:t>CoP</a:t>
            </a:r>
            <a:endParaRPr lang="en-ZA" sz="3000" b="1" dirty="0" smtClean="0"/>
          </a:p>
          <a:p>
            <a:r>
              <a:rPr lang="en-ZA" sz="3000" b="1" dirty="0" smtClean="0"/>
              <a:t>15 March 2017</a:t>
            </a:r>
            <a:endParaRPr lang="en-US" sz="3000" dirty="0" smtClean="0"/>
          </a:p>
          <a:p>
            <a:r>
              <a:rPr lang="en-US" dirty="0" smtClean="0"/>
              <a:t>Ronél Paulsen </a:t>
            </a:r>
          </a:p>
          <a:p>
            <a:r>
              <a:rPr lang="en-US" dirty="0" smtClean="0"/>
              <a:t>paulsr@unisa.ac.za</a:t>
            </a:r>
            <a:endParaRPr lang="en-ZA" dirty="0"/>
          </a:p>
        </p:txBody>
      </p:sp>
      <p:sp>
        <p:nvSpPr>
          <p:cNvPr id="5" name="Slide Number Placeholder 4"/>
          <p:cNvSpPr>
            <a:spLocks noGrp="1"/>
          </p:cNvSpPr>
          <p:nvPr>
            <p:ph type="sldNum" sz="quarter" idx="12"/>
          </p:nvPr>
        </p:nvSpPr>
        <p:spPr/>
        <p:txBody>
          <a:bodyPr/>
          <a:lstStyle/>
          <a:p>
            <a:fld id="{8F430018-2B2D-4876-8E36-8F96232ED8C5}" type="slidenum">
              <a:rPr lang="en-ZA" smtClean="0"/>
              <a:pPr/>
              <a:t>1</a:t>
            </a:fld>
            <a:endParaRPr lang="en-ZA"/>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DSC06217"/>
          <p:cNvPicPr>
            <a:picLocks noChangeAspect="1" noChangeArrowheads="1"/>
          </p:cNvPicPr>
          <p:nvPr/>
        </p:nvPicPr>
        <p:blipFill>
          <a:blip r:embed="rId2"/>
          <a:srcRect/>
          <a:stretch>
            <a:fillRect/>
          </a:stretch>
        </p:blipFill>
        <p:spPr bwMode="auto">
          <a:xfrm>
            <a:off x="0" y="0"/>
            <a:ext cx="9144000" cy="6859588"/>
          </a:xfrm>
          <a:prstGeom prst="rect">
            <a:avLst/>
          </a:prstGeom>
          <a:noFill/>
        </p:spPr>
      </p:pic>
      <p:sp>
        <p:nvSpPr>
          <p:cNvPr id="3" name="Slide Number Placeholder 2"/>
          <p:cNvSpPr>
            <a:spLocks noGrp="1"/>
          </p:cNvSpPr>
          <p:nvPr>
            <p:ph type="sldNum" sz="quarter" idx="12"/>
          </p:nvPr>
        </p:nvSpPr>
        <p:spPr/>
        <p:txBody>
          <a:bodyPr/>
          <a:lstStyle/>
          <a:p>
            <a:fld id="{8F430018-2B2D-4876-8E36-8F96232ED8C5}" type="slidenum">
              <a:rPr lang="en-ZA" smtClean="0"/>
              <a:pPr/>
              <a:t>10</a:t>
            </a:fld>
            <a:endParaRPr lang="en-ZA"/>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descr="DSC06184"/>
          <p:cNvPicPr>
            <a:picLocks noChangeAspect="1" noChangeArrowheads="1"/>
          </p:cNvPicPr>
          <p:nvPr/>
        </p:nvPicPr>
        <p:blipFill>
          <a:blip r:embed="rId2"/>
          <a:srcRect/>
          <a:stretch>
            <a:fillRect/>
          </a:stretch>
        </p:blipFill>
        <p:spPr bwMode="auto">
          <a:xfrm>
            <a:off x="0" y="-1588"/>
            <a:ext cx="9144000" cy="6859588"/>
          </a:xfrm>
          <a:prstGeom prst="rect">
            <a:avLst/>
          </a:prstGeom>
          <a:noFill/>
        </p:spPr>
      </p:pic>
      <p:sp>
        <p:nvSpPr>
          <p:cNvPr id="3" name="Slide Number Placeholder 2"/>
          <p:cNvSpPr>
            <a:spLocks noGrp="1"/>
          </p:cNvSpPr>
          <p:nvPr>
            <p:ph type="sldNum" sz="quarter" idx="12"/>
          </p:nvPr>
        </p:nvSpPr>
        <p:spPr/>
        <p:txBody>
          <a:bodyPr/>
          <a:lstStyle/>
          <a:p>
            <a:fld id="{8F430018-2B2D-4876-8E36-8F96232ED8C5}" type="slidenum">
              <a:rPr lang="en-ZA" smtClean="0"/>
              <a:pPr/>
              <a:t>11</a:t>
            </a:fld>
            <a:endParaRPr lang="en-ZA"/>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DSC06219"/>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Slide Number Placeholder 2"/>
          <p:cNvSpPr>
            <a:spLocks noGrp="1"/>
          </p:cNvSpPr>
          <p:nvPr>
            <p:ph type="sldNum" sz="quarter" idx="12"/>
          </p:nvPr>
        </p:nvSpPr>
        <p:spPr/>
        <p:txBody>
          <a:bodyPr/>
          <a:lstStyle/>
          <a:p>
            <a:fld id="{8F430018-2B2D-4876-8E36-8F96232ED8C5}" type="slidenum">
              <a:rPr lang="en-ZA" smtClean="0"/>
              <a:pPr/>
              <a:t>12</a:t>
            </a:fld>
            <a:endParaRPr lang="en-ZA"/>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pic>
        <p:nvPicPr>
          <p:cNvPr id="2" name="Picture 1"/>
          <p:cNvPicPr/>
          <p:nvPr/>
        </p:nvPicPr>
        <p:blipFill>
          <a:blip r:embed="rId4"/>
          <a:srcRect l="33398" r="8012" b="21683"/>
          <a:stretch>
            <a:fillRect/>
          </a:stretch>
        </p:blipFill>
        <p:spPr bwMode="auto">
          <a:xfrm flipH="1">
            <a:off x="0" y="0"/>
            <a:ext cx="928662" cy="1214422"/>
          </a:xfrm>
          <a:prstGeom prst="rect">
            <a:avLst/>
          </a:prstGeom>
          <a:noFill/>
          <a:ln w="9525">
            <a:noFill/>
            <a:miter lim="800000"/>
            <a:headEnd/>
            <a:tailEnd/>
          </a:ln>
        </p:spPr>
      </p:pic>
      <p:sp>
        <p:nvSpPr>
          <p:cNvPr id="3" name="TextBox 2"/>
          <p:cNvSpPr txBox="1"/>
          <p:nvPr/>
        </p:nvSpPr>
        <p:spPr>
          <a:xfrm>
            <a:off x="500034" y="1357298"/>
            <a:ext cx="8001056" cy="2123658"/>
          </a:xfrm>
          <a:prstGeom prst="rect">
            <a:avLst/>
          </a:prstGeom>
          <a:noFill/>
        </p:spPr>
        <p:txBody>
          <a:bodyPr wrap="square" rtlCol="0">
            <a:spAutoFit/>
          </a:bodyPr>
          <a:lstStyle/>
          <a:p>
            <a:pPr algn="ctr"/>
            <a:r>
              <a:rPr lang="en-US" sz="4400" dirty="0" smtClean="0"/>
              <a:t>What makes Lesson Study different to the traditional approach to in-service training?</a:t>
            </a:r>
            <a:endParaRPr lang="en-ZA" sz="4400" dirty="0"/>
          </a:p>
        </p:txBody>
      </p:sp>
      <p:sp>
        <p:nvSpPr>
          <p:cNvPr id="5" name="TextBox 4"/>
          <p:cNvSpPr txBox="1"/>
          <p:nvPr/>
        </p:nvSpPr>
        <p:spPr>
          <a:xfrm>
            <a:off x="785786" y="3643314"/>
            <a:ext cx="7572428" cy="2123658"/>
          </a:xfrm>
          <a:prstGeom prst="rect">
            <a:avLst/>
          </a:prstGeom>
          <a:noFill/>
        </p:spPr>
        <p:txBody>
          <a:bodyPr wrap="square" rtlCol="0">
            <a:spAutoFit/>
          </a:bodyPr>
          <a:lstStyle/>
          <a:p>
            <a:pPr algn="ctr"/>
            <a:r>
              <a:rPr lang="en-US" sz="4400" dirty="0" smtClean="0"/>
              <a:t>Outside expert</a:t>
            </a:r>
          </a:p>
          <a:p>
            <a:pPr algn="ctr"/>
            <a:r>
              <a:rPr lang="en-US" sz="4400" dirty="0" err="1" smtClean="0"/>
              <a:t>vs</a:t>
            </a:r>
            <a:endParaRPr lang="en-US" sz="4400" dirty="0" smtClean="0"/>
          </a:p>
          <a:p>
            <a:pPr algn="ctr"/>
            <a:r>
              <a:rPr lang="en-US" sz="4400" dirty="0" smtClean="0"/>
              <a:t>Active participants</a:t>
            </a:r>
            <a:endParaRPr lang="en-ZA" sz="4400" dirty="0"/>
          </a:p>
        </p:txBody>
      </p:sp>
      <p:sp>
        <p:nvSpPr>
          <p:cNvPr id="7" name="Slide Number Placeholder 6"/>
          <p:cNvSpPr>
            <a:spLocks noGrp="1"/>
          </p:cNvSpPr>
          <p:nvPr>
            <p:ph type="sldNum" sz="quarter" idx="12"/>
          </p:nvPr>
        </p:nvSpPr>
        <p:spPr/>
        <p:txBody>
          <a:bodyPr/>
          <a:lstStyle/>
          <a:p>
            <a:fld id="{8F430018-2B2D-4876-8E36-8F96232ED8C5}" type="slidenum">
              <a:rPr lang="en-ZA" smtClean="0"/>
              <a:pPr/>
              <a:t>13</a:t>
            </a:fld>
            <a:endParaRPr lang="en-ZA"/>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pic>
        <p:nvPicPr>
          <p:cNvPr id="2" name="Picture 1"/>
          <p:cNvPicPr/>
          <p:nvPr/>
        </p:nvPicPr>
        <p:blipFill>
          <a:blip r:embed="rId4"/>
          <a:srcRect l="33398" r="8012" b="21683"/>
          <a:stretch>
            <a:fillRect/>
          </a:stretch>
        </p:blipFill>
        <p:spPr bwMode="auto">
          <a:xfrm flipH="1">
            <a:off x="0" y="0"/>
            <a:ext cx="1214414" cy="1500174"/>
          </a:xfrm>
          <a:prstGeom prst="rect">
            <a:avLst/>
          </a:prstGeom>
          <a:noFill/>
          <a:ln w="9525">
            <a:noFill/>
            <a:miter lim="800000"/>
            <a:headEnd/>
            <a:tailEnd/>
          </a:ln>
        </p:spPr>
      </p:pic>
      <p:sp>
        <p:nvSpPr>
          <p:cNvPr id="3" name="TextBox 2"/>
          <p:cNvSpPr txBox="1"/>
          <p:nvPr/>
        </p:nvSpPr>
        <p:spPr>
          <a:xfrm>
            <a:off x="214282" y="1714488"/>
            <a:ext cx="8715436" cy="2123658"/>
          </a:xfrm>
          <a:prstGeom prst="rect">
            <a:avLst/>
          </a:prstGeom>
          <a:noFill/>
        </p:spPr>
        <p:txBody>
          <a:bodyPr wrap="square" rtlCol="0">
            <a:spAutoFit/>
          </a:bodyPr>
          <a:lstStyle/>
          <a:p>
            <a:r>
              <a:rPr lang="en-US" sz="4400" dirty="0" smtClean="0"/>
              <a:t>Traditional:</a:t>
            </a:r>
          </a:p>
          <a:p>
            <a:pPr marL="625475"/>
            <a:r>
              <a:rPr lang="en-US" sz="4400" dirty="0" smtClean="0"/>
              <a:t>The flow is from the trainer to the trainee</a:t>
            </a:r>
            <a:endParaRPr lang="en-ZA" sz="4400" dirty="0"/>
          </a:p>
        </p:txBody>
      </p:sp>
      <p:sp>
        <p:nvSpPr>
          <p:cNvPr id="5" name="TextBox 4"/>
          <p:cNvSpPr txBox="1"/>
          <p:nvPr/>
        </p:nvSpPr>
        <p:spPr>
          <a:xfrm>
            <a:off x="285720" y="4000504"/>
            <a:ext cx="7858180" cy="1446550"/>
          </a:xfrm>
          <a:prstGeom prst="rect">
            <a:avLst/>
          </a:prstGeom>
          <a:noFill/>
        </p:spPr>
        <p:txBody>
          <a:bodyPr wrap="square" rtlCol="0">
            <a:spAutoFit/>
          </a:bodyPr>
          <a:lstStyle/>
          <a:p>
            <a:r>
              <a:rPr lang="en-US" sz="4400" dirty="0" smtClean="0"/>
              <a:t>In Lesson Study:</a:t>
            </a:r>
          </a:p>
          <a:p>
            <a:pPr marL="715963" indent="-90488"/>
            <a:r>
              <a:rPr lang="en-US" sz="4400" dirty="0" smtClean="0"/>
              <a:t>We are all participants</a:t>
            </a:r>
            <a:endParaRPr lang="en-ZA" sz="4400" dirty="0"/>
          </a:p>
        </p:txBody>
      </p:sp>
      <p:sp>
        <p:nvSpPr>
          <p:cNvPr id="7" name="Slide Number Placeholder 6"/>
          <p:cNvSpPr>
            <a:spLocks noGrp="1"/>
          </p:cNvSpPr>
          <p:nvPr>
            <p:ph type="sldNum" sz="quarter" idx="12"/>
          </p:nvPr>
        </p:nvSpPr>
        <p:spPr/>
        <p:txBody>
          <a:bodyPr/>
          <a:lstStyle/>
          <a:p>
            <a:fld id="{8F430018-2B2D-4876-8E36-8F96232ED8C5}" type="slidenum">
              <a:rPr lang="en-ZA" smtClean="0"/>
              <a:pPr/>
              <a:t>14</a:t>
            </a:fld>
            <a:endParaRPr lang="en-ZA"/>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pic>
        <p:nvPicPr>
          <p:cNvPr id="2" name="Picture 1"/>
          <p:cNvPicPr/>
          <p:nvPr/>
        </p:nvPicPr>
        <p:blipFill>
          <a:blip r:embed="rId4"/>
          <a:srcRect l="33398" r="8012" b="21683"/>
          <a:stretch>
            <a:fillRect/>
          </a:stretch>
        </p:blipFill>
        <p:spPr bwMode="auto">
          <a:xfrm flipH="1">
            <a:off x="0" y="0"/>
            <a:ext cx="2071670" cy="2071678"/>
          </a:xfrm>
          <a:prstGeom prst="rect">
            <a:avLst/>
          </a:prstGeom>
          <a:noFill/>
          <a:ln w="9525">
            <a:noFill/>
            <a:miter lim="800000"/>
            <a:headEnd/>
            <a:tailEnd/>
          </a:ln>
        </p:spPr>
      </p:pic>
      <p:sp>
        <p:nvSpPr>
          <p:cNvPr id="3" name="TextBox 2"/>
          <p:cNvSpPr txBox="1"/>
          <p:nvPr/>
        </p:nvSpPr>
        <p:spPr>
          <a:xfrm>
            <a:off x="214282" y="2071678"/>
            <a:ext cx="8715436" cy="1446550"/>
          </a:xfrm>
          <a:prstGeom prst="rect">
            <a:avLst/>
          </a:prstGeom>
          <a:noFill/>
        </p:spPr>
        <p:txBody>
          <a:bodyPr wrap="square" rtlCol="0">
            <a:spAutoFit/>
          </a:bodyPr>
          <a:lstStyle/>
          <a:p>
            <a:r>
              <a:rPr lang="en-US" sz="4400" dirty="0" smtClean="0"/>
              <a:t>Traditional:</a:t>
            </a:r>
          </a:p>
          <a:p>
            <a:pPr marL="715963"/>
            <a:r>
              <a:rPr lang="en-US" sz="4400" dirty="0" smtClean="0"/>
              <a:t>Trainer gives ideas</a:t>
            </a:r>
            <a:endParaRPr lang="en-ZA" sz="4400" dirty="0"/>
          </a:p>
        </p:txBody>
      </p:sp>
      <p:sp>
        <p:nvSpPr>
          <p:cNvPr id="5" name="TextBox 4"/>
          <p:cNvSpPr txBox="1"/>
          <p:nvPr/>
        </p:nvSpPr>
        <p:spPr>
          <a:xfrm>
            <a:off x="214282" y="4143380"/>
            <a:ext cx="7858180" cy="2123658"/>
          </a:xfrm>
          <a:prstGeom prst="rect">
            <a:avLst/>
          </a:prstGeom>
          <a:noFill/>
        </p:spPr>
        <p:txBody>
          <a:bodyPr wrap="square" rtlCol="0">
            <a:spAutoFit/>
          </a:bodyPr>
          <a:lstStyle/>
          <a:p>
            <a:r>
              <a:rPr lang="en-US" sz="4400" dirty="0" smtClean="0"/>
              <a:t>In Lesson Study:</a:t>
            </a:r>
          </a:p>
          <a:p>
            <a:pPr marL="715963"/>
            <a:r>
              <a:rPr lang="en-US" sz="4400" dirty="0" smtClean="0"/>
              <a:t>We use our ideas and apply it in the classrooms</a:t>
            </a:r>
            <a:endParaRPr lang="en-ZA" sz="4400" dirty="0"/>
          </a:p>
        </p:txBody>
      </p:sp>
      <p:sp>
        <p:nvSpPr>
          <p:cNvPr id="7" name="Slide Number Placeholder 6"/>
          <p:cNvSpPr>
            <a:spLocks noGrp="1"/>
          </p:cNvSpPr>
          <p:nvPr>
            <p:ph type="sldNum" sz="quarter" idx="12"/>
          </p:nvPr>
        </p:nvSpPr>
        <p:spPr/>
        <p:txBody>
          <a:bodyPr/>
          <a:lstStyle/>
          <a:p>
            <a:fld id="{8F430018-2B2D-4876-8E36-8F96232ED8C5}" type="slidenum">
              <a:rPr lang="en-ZA" smtClean="0"/>
              <a:pPr/>
              <a:t>15</a:t>
            </a:fld>
            <a:endParaRPr lang="en-ZA"/>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pic>
        <p:nvPicPr>
          <p:cNvPr id="2" name="Picture 1"/>
          <p:cNvPicPr/>
          <p:nvPr/>
        </p:nvPicPr>
        <p:blipFill>
          <a:blip r:embed="rId3"/>
          <a:srcRect l="33398" r="8012" b="21683"/>
          <a:stretch>
            <a:fillRect/>
          </a:stretch>
        </p:blipFill>
        <p:spPr bwMode="auto">
          <a:xfrm flipH="1">
            <a:off x="0" y="0"/>
            <a:ext cx="1357290" cy="1357298"/>
          </a:xfrm>
          <a:prstGeom prst="rect">
            <a:avLst/>
          </a:prstGeom>
          <a:noFill/>
          <a:ln w="9525">
            <a:noFill/>
            <a:miter lim="800000"/>
            <a:headEnd/>
            <a:tailEnd/>
          </a:ln>
        </p:spPr>
      </p:pic>
      <p:sp>
        <p:nvSpPr>
          <p:cNvPr id="3" name="TextBox 2"/>
          <p:cNvSpPr txBox="1"/>
          <p:nvPr/>
        </p:nvSpPr>
        <p:spPr>
          <a:xfrm>
            <a:off x="2285984" y="785794"/>
            <a:ext cx="4643470" cy="769441"/>
          </a:xfrm>
          <a:prstGeom prst="rect">
            <a:avLst/>
          </a:prstGeom>
          <a:noFill/>
        </p:spPr>
        <p:txBody>
          <a:bodyPr wrap="square" rtlCol="0">
            <a:spAutoFit/>
          </a:bodyPr>
          <a:lstStyle/>
          <a:p>
            <a:r>
              <a:rPr lang="en-US" sz="4400" dirty="0" smtClean="0"/>
              <a:t>So, what do we do?</a:t>
            </a:r>
            <a:endParaRPr lang="en-ZA" sz="4400" dirty="0"/>
          </a:p>
        </p:txBody>
      </p:sp>
      <p:sp>
        <p:nvSpPr>
          <p:cNvPr id="4" name="TextBox 3"/>
          <p:cNvSpPr txBox="1"/>
          <p:nvPr/>
        </p:nvSpPr>
        <p:spPr>
          <a:xfrm>
            <a:off x="500034" y="2428868"/>
            <a:ext cx="7858180" cy="1323439"/>
          </a:xfrm>
          <a:prstGeom prst="rect">
            <a:avLst/>
          </a:prstGeom>
          <a:noFill/>
        </p:spPr>
        <p:txBody>
          <a:bodyPr wrap="square" rtlCol="0">
            <a:spAutoFit/>
          </a:bodyPr>
          <a:lstStyle/>
          <a:p>
            <a:r>
              <a:rPr lang="en-US" sz="4000" dirty="0" smtClean="0"/>
              <a:t>Teachers come together to discuss mathematics topics.</a:t>
            </a:r>
            <a:endParaRPr lang="en-ZA" sz="4000" dirty="0"/>
          </a:p>
        </p:txBody>
      </p:sp>
      <p:sp>
        <p:nvSpPr>
          <p:cNvPr id="5" name="TextBox 4"/>
          <p:cNvSpPr txBox="1"/>
          <p:nvPr/>
        </p:nvSpPr>
        <p:spPr>
          <a:xfrm>
            <a:off x="571472" y="3857628"/>
            <a:ext cx="8215370" cy="1323439"/>
          </a:xfrm>
          <a:prstGeom prst="rect">
            <a:avLst/>
          </a:prstGeom>
          <a:noFill/>
        </p:spPr>
        <p:txBody>
          <a:bodyPr wrap="square" rtlCol="0">
            <a:spAutoFit/>
          </a:bodyPr>
          <a:lstStyle/>
          <a:p>
            <a:r>
              <a:rPr lang="en-US" sz="4000" dirty="0" smtClean="0"/>
              <a:t>Then they collaboratively plan mathematics lessons around the topic.</a:t>
            </a:r>
            <a:endParaRPr lang="en-ZA" sz="4000" dirty="0"/>
          </a:p>
        </p:txBody>
      </p:sp>
      <p:sp>
        <p:nvSpPr>
          <p:cNvPr id="7" name="Slide Number Placeholder 6"/>
          <p:cNvSpPr>
            <a:spLocks noGrp="1"/>
          </p:cNvSpPr>
          <p:nvPr>
            <p:ph type="sldNum" sz="quarter" idx="12"/>
          </p:nvPr>
        </p:nvSpPr>
        <p:spPr/>
        <p:txBody>
          <a:bodyPr/>
          <a:lstStyle/>
          <a:p>
            <a:fld id="{8F430018-2B2D-4876-8E36-8F96232ED8C5}" type="slidenum">
              <a:rPr lang="en-ZA" smtClean="0"/>
              <a:pPr/>
              <a:t>16</a:t>
            </a:fld>
            <a:endParaRPr lang="en-ZA"/>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pic>
        <p:nvPicPr>
          <p:cNvPr id="2" name="Picture 1"/>
          <p:cNvPicPr/>
          <p:nvPr/>
        </p:nvPicPr>
        <p:blipFill>
          <a:blip r:embed="rId3"/>
          <a:srcRect l="33398" r="8012" b="21683"/>
          <a:stretch>
            <a:fillRect/>
          </a:stretch>
        </p:blipFill>
        <p:spPr bwMode="auto">
          <a:xfrm flipH="1">
            <a:off x="0" y="0"/>
            <a:ext cx="1357290" cy="1357298"/>
          </a:xfrm>
          <a:prstGeom prst="rect">
            <a:avLst/>
          </a:prstGeom>
          <a:noFill/>
          <a:ln w="9525">
            <a:noFill/>
            <a:miter lim="800000"/>
            <a:headEnd/>
            <a:tailEnd/>
          </a:ln>
        </p:spPr>
      </p:pic>
      <p:sp>
        <p:nvSpPr>
          <p:cNvPr id="3" name="TextBox 2"/>
          <p:cNvSpPr txBox="1"/>
          <p:nvPr/>
        </p:nvSpPr>
        <p:spPr>
          <a:xfrm>
            <a:off x="1857356" y="785794"/>
            <a:ext cx="6572296" cy="769441"/>
          </a:xfrm>
          <a:prstGeom prst="rect">
            <a:avLst/>
          </a:prstGeom>
          <a:noFill/>
        </p:spPr>
        <p:txBody>
          <a:bodyPr wrap="square" rtlCol="0">
            <a:spAutoFit/>
          </a:bodyPr>
          <a:lstStyle/>
          <a:p>
            <a:r>
              <a:rPr lang="en-US" sz="4400" dirty="0" smtClean="0"/>
              <a:t>The process of Lesson Study</a:t>
            </a:r>
            <a:endParaRPr lang="en-ZA" sz="4400" dirty="0"/>
          </a:p>
        </p:txBody>
      </p:sp>
      <p:sp>
        <p:nvSpPr>
          <p:cNvPr id="4" name="TextBox 3"/>
          <p:cNvSpPr txBox="1"/>
          <p:nvPr/>
        </p:nvSpPr>
        <p:spPr>
          <a:xfrm>
            <a:off x="642910" y="1928802"/>
            <a:ext cx="7858180" cy="1938992"/>
          </a:xfrm>
          <a:prstGeom prst="rect">
            <a:avLst/>
          </a:prstGeom>
          <a:noFill/>
        </p:spPr>
        <p:txBody>
          <a:bodyPr wrap="square" rtlCol="0">
            <a:spAutoFit/>
          </a:bodyPr>
          <a:lstStyle/>
          <a:p>
            <a:r>
              <a:rPr lang="en-US" sz="4000" dirty="0" smtClean="0"/>
              <a:t>One teacher teaches the lesson based on the plan developed by the group.</a:t>
            </a:r>
            <a:endParaRPr lang="en-ZA" sz="4000" dirty="0"/>
          </a:p>
        </p:txBody>
      </p:sp>
      <p:sp>
        <p:nvSpPr>
          <p:cNvPr id="5" name="TextBox 4"/>
          <p:cNvSpPr txBox="1"/>
          <p:nvPr/>
        </p:nvSpPr>
        <p:spPr>
          <a:xfrm>
            <a:off x="714348" y="4214818"/>
            <a:ext cx="8143932" cy="1323439"/>
          </a:xfrm>
          <a:prstGeom prst="rect">
            <a:avLst/>
          </a:prstGeom>
          <a:noFill/>
        </p:spPr>
        <p:txBody>
          <a:bodyPr wrap="square" rtlCol="0">
            <a:spAutoFit/>
          </a:bodyPr>
          <a:lstStyle/>
          <a:p>
            <a:r>
              <a:rPr lang="en-US" sz="4000" dirty="0" smtClean="0"/>
              <a:t>The lesson is observed by all participants.</a:t>
            </a:r>
            <a:endParaRPr lang="en-ZA" sz="4000" dirty="0"/>
          </a:p>
        </p:txBody>
      </p:sp>
      <p:sp>
        <p:nvSpPr>
          <p:cNvPr id="7" name="Slide Number Placeholder 6"/>
          <p:cNvSpPr>
            <a:spLocks noGrp="1"/>
          </p:cNvSpPr>
          <p:nvPr>
            <p:ph type="sldNum" sz="quarter" idx="12"/>
          </p:nvPr>
        </p:nvSpPr>
        <p:spPr/>
        <p:txBody>
          <a:bodyPr/>
          <a:lstStyle/>
          <a:p>
            <a:fld id="{8F430018-2B2D-4876-8E36-8F96232ED8C5}" type="slidenum">
              <a:rPr lang="en-ZA" smtClean="0"/>
              <a:pPr/>
              <a:t>17</a:t>
            </a:fld>
            <a:endParaRPr lang="en-ZA"/>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pic>
        <p:nvPicPr>
          <p:cNvPr id="2" name="Picture 1"/>
          <p:cNvPicPr/>
          <p:nvPr/>
        </p:nvPicPr>
        <p:blipFill>
          <a:blip r:embed="rId3"/>
          <a:srcRect l="33398" r="8012" b="21683"/>
          <a:stretch>
            <a:fillRect/>
          </a:stretch>
        </p:blipFill>
        <p:spPr bwMode="auto">
          <a:xfrm flipH="1">
            <a:off x="0" y="0"/>
            <a:ext cx="1357290" cy="1357298"/>
          </a:xfrm>
          <a:prstGeom prst="rect">
            <a:avLst/>
          </a:prstGeom>
          <a:noFill/>
          <a:ln w="9525">
            <a:noFill/>
            <a:miter lim="800000"/>
            <a:headEnd/>
            <a:tailEnd/>
          </a:ln>
        </p:spPr>
      </p:pic>
      <p:sp>
        <p:nvSpPr>
          <p:cNvPr id="3" name="TextBox 2"/>
          <p:cNvSpPr txBox="1"/>
          <p:nvPr/>
        </p:nvSpPr>
        <p:spPr>
          <a:xfrm>
            <a:off x="1857356" y="785794"/>
            <a:ext cx="6572296" cy="769441"/>
          </a:xfrm>
          <a:prstGeom prst="rect">
            <a:avLst/>
          </a:prstGeom>
          <a:noFill/>
        </p:spPr>
        <p:txBody>
          <a:bodyPr wrap="square" rtlCol="0">
            <a:spAutoFit/>
          </a:bodyPr>
          <a:lstStyle/>
          <a:p>
            <a:r>
              <a:rPr lang="en-US" sz="4400" dirty="0" smtClean="0"/>
              <a:t>The process of Lesson Study</a:t>
            </a:r>
            <a:endParaRPr lang="en-ZA" sz="4400" dirty="0"/>
          </a:p>
        </p:txBody>
      </p:sp>
      <p:sp>
        <p:nvSpPr>
          <p:cNvPr id="4" name="TextBox 3"/>
          <p:cNvSpPr txBox="1"/>
          <p:nvPr/>
        </p:nvSpPr>
        <p:spPr>
          <a:xfrm>
            <a:off x="642910" y="2214554"/>
            <a:ext cx="7858180" cy="3477875"/>
          </a:xfrm>
          <a:prstGeom prst="rect">
            <a:avLst/>
          </a:prstGeom>
          <a:noFill/>
        </p:spPr>
        <p:txBody>
          <a:bodyPr wrap="square" rtlCol="0">
            <a:spAutoFit/>
          </a:bodyPr>
          <a:lstStyle/>
          <a:p>
            <a:pPr algn="ctr"/>
            <a:r>
              <a:rPr lang="en-US" sz="4000" dirty="0" smtClean="0"/>
              <a:t>The lesson is recorded:</a:t>
            </a:r>
          </a:p>
          <a:p>
            <a:pPr marL="1797050" indent="-625475">
              <a:lnSpc>
                <a:spcPct val="150000"/>
              </a:lnSpc>
              <a:buFont typeface="Arial" pitchFamily="34" charset="0"/>
              <a:buChar char="•"/>
              <a:tabLst>
                <a:tab pos="1797050" algn="l"/>
              </a:tabLst>
            </a:pPr>
            <a:r>
              <a:rPr lang="en-US" sz="4000" dirty="0" smtClean="0"/>
              <a:t>Videotaped</a:t>
            </a:r>
          </a:p>
          <a:p>
            <a:pPr marL="1797050" indent="-625475">
              <a:lnSpc>
                <a:spcPct val="150000"/>
              </a:lnSpc>
              <a:buFont typeface="Arial" pitchFamily="34" charset="0"/>
              <a:buChar char="•"/>
              <a:tabLst>
                <a:tab pos="1797050" algn="l"/>
              </a:tabLst>
            </a:pPr>
            <a:r>
              <a:rPr lang="en-US" sz="4000" dirty="0" smtClean="0"/>
              <a:t>Observation notes</a:t>
            </a:r>
          </a:p>
          <a:p>
            <a:pPr marL="1797050" indent="-625475">
              <a:lnSpc>
                <a:spcPct val="150000"/>
              </a:lnSpc>
              <a:buFont typeface="Arial" pitchFamily="34" charset="0"/>
              <a:buChar char="•"/>
              <a:tabLst>
                <a:tab pos="1797050" algn="l"/>
              </a:tabLst>
            </a:pPr>
            <a:r>
              <a:rPr lang="en-US" sz="4000" dirty="0" smtClean="0"/>
              <a:t>Copies of learners’ work</a:t>
            </a:r>
            <a:endParaRPr lang="en-ZA" sz="4000" dirty="0"/>
          </a:p>
        </p:txBody>
      </p:sp>
      <p:sp>
        <p:nvSpPr>
          <p:cNvPr id="6" name="Slide Number Placeholder 5"/>
          <p:cNvSpPr>
            <a:spLocks noGrp="1"/>
          </p:cNvSpPr>
          <p:nvPr>
            <p:ph type="sldNum" sz="quarter" idx="12"/>
          </p:nvPr>
        </p:nvSpPr>
        <p:spPr/>
        <p:txBody>
          <a:bodyPr/>
          <a:lstStyle/>
          <a:p>
            <a:fld id="{8F430018-2B2D-4876-8E36-8F96232ED8C5}" type="slidenum">
              <a:rPr lang="en-ZA" smtClean="0"/>
              <a:pPr/>
              <a:t>18</a:t>
            </a:fld>
            <a:endParaRPr lang="en-ZA"/>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pic>
        <p:nvPicPr>
          <p:cNvPr id="2" name="Picture 1"/>
          <p:cNvPicPr/>
          <p:nvPr/>
        </p:nvPicPr>
        <p:blipFill>
          <a:blip r:embed="rId3"/>
          <a:srcRect l="33398" r="8012" b="21683"/>
          <a:stretch>
            <a:fillRect/>
          </a:stretch>
        </p:blipFill>
        <p:spPr bwMode="auto">
          <a:xfrm flipH="1">
            <a:off x="0" y="0"/>
            <a:ext cx="1357290" cy="1357298"/>
          </a:xfrm>
          <a:prstGeom prst="rect">
            <a:avLst/>
          </a:prstGeom>
          <a:noFill/>
          <a:ln w="9525">
            <a:noFill/>
            <a:miter lim="800000"/>
            <a:headEnd/>
            <a:tailEnd/>
          </a:ln>
        </p:spPr>
      </p:pic>
      <p:sp>
        <p:nvSpPr>
          <p:cNvPr id="3" name="TextBox 2"/>
          <p:cNvSpPr txBox="1"/>
          <p:nvPr/>
        </p:nvSpPr>
        <p:spPr>
          <a:xfrm>
            <a:off x="1857356" y="785794"/>
            <a:ext cx="6572296" cy="769441"/>
          </a:xfrm>
          <a:prstGeom prst="rect">
            <a:avLst/>
          </a:prstGeom>
          <a:noFill/>
        </p:spPr>
        <p:txBody>
          <a:bodyPr wrap="square" rtlCol="0">
            <a:spAutoFit/>
          </a:bodyPr>
          <a:lstStyle/>
          <a:p>
            <a:r>
              <a:rPr lang="en-US" sz="4400" dirty="0" smtClean="0"/>
              <a:t>The process of Lesson Study</a:t>
            </a:r>
            <a:endParaRPr lang="en-ZA" sz="4400" dirty="0"/>
          </a:p>
        </p:txBody>
      </p:sp>
      <p:sp>
        <p:nvSpPr>
          <p:cNvPr id="4" name="TextBox 3"/>
          <p:cNvSpPr txBox="1"/>
          <p:nvPr/>
        </p:nvSpPr>
        <p:spPr>
          <a:xfrm>
            <a:off x="642910" y="2214554"/>
            <a:ext cx="7858180" cy="3785652"/>
          </a:xfrm>
          <a:prstGeom prst="rect">
            <a:avLst/>
          </a:prstGeom>
          <a:noFill/>
        </p:spPr>
        <p:txBody>
          <a:bodyPr wrap="square" rtlCol="0">
            <a:spAutoFit/>
          </a:bodyPr>
          <a:lstStyle/>
          <a:p>
            <a:r>
              <a:rPr lang="en-US" sz="4000" dirty="0" smtClean="0"/>
              <a:t>The post discussion:</a:t>
            </a:r>
          </a:p>
          <a:p>
            <a:endParaRPr lang="en-US" sz="4000" dirty="0" smtClean="0"/>
          </a:p>
          <a:p>
            <a:pPr marL="441325"/>
            <a:r>
              <a:rPr lang="en-US" sz="4000" dirty="0" smtClean="0"/>
              <a:t>Different viewpoints are brought to the discussion, coming from different </a:t>
            </a:r>
            <a:r>
              <a:rPr lang="en-US" sz="4000" dirty="0" smtClean="0"/>
              <a:t>experiences</a:t>
            </a:r>
          </a:p>
          <a:p>
            <a:pPr marL="441325"/>
            <a:r>
              <a:rPr lang="en-US" sz="4000" dirty="0" smtClean="0"/>
              <a:t>Protocol</a:t>
            </a:r>
            <a:endParaRPr lang="en-ZA" sz="4000" dirty="0"/>
          </a:p>
        </p:txBody>
      </p:sp>
      <p:sp>
        <p:nvSpPr>
          <p:cNvPr id="6" name="Slide Number Placeholder 5"/>
          <p:cNvSpPr>
            <a:spLocks noGrp="1"/>
          </p:cNvSpPr>
          <p:nvPr>
            <p:ph type="sldNum" sz="quarter" idx="12"/>
          </p:nvPr>
        </p:nvSpPr>
        <p:spPr/>
        <p:txBody>
          <a:bodyPr/>
          <a:lstStyle/>
          <a:p>
            <a:fld id="{8F430018-2B2D-4876-8E36-8F96232ED8C5}" type="slidenum">
              <a:rPr lang="en-ZA" smtClean="0"/>
              <a:pPr/>
              <a:t>19</a:t>
            </a:fld>
            <a:endParaRPr lang="en-ZA"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4" name="Title 3"/>
          <p:cNvSpPr>
            <a:spLocks noGrp="1"/>
          </p:cNvSpPr>
          <p:nvPr>
            <p:ph type="title"/>
          </p:nvPr>
        </p:nvSpPr>
        <p:spPr>
          <a:xfrm>
            <a:off x="428596" y="0"/>
            <a:ext cx="8229600" cy="928670"/>
          </a:xfrm>
        </p:spPr>
        <p:txBody>
          <a:bodyPr/>
          <a:lstStyle/>
          <a:p>
            <a:r>
              <a:rPr lang="en-US" dirty="0" smtClean="0"/>
              <a:t>Abstract</a:t>
            </a:r>
            <a:endParaRPr lang="en-ZA" dirty="0"/>
          </a:p>
        </p:txBody>
      </p:sp>
      <p:sp>
        <p:nvSpPr>
          <p:cNvPr id="5" name="TextBox 4"/>
          <p:cNvSpPr txBox="1"/>
          <p:nvPr/>
        </p:nvSpPr>
        <p:spPr>
          <a:xfrm>
            <a:off x="642910" y="1000108"/>
            <a:ext cx="8001056" cy="1200329"/>
          </a:xfrm>
          <a:prstGeom prst="rect">
            <a:avLst/>
          </a:prstGeom>
          <a:noFill/>
        </p:spPr>
        <p:txBody>
          <a:bodyPr wrap="square" rtlCol="0">
            <a:spAutoFit/>
          </a:bodyPr>
          <a:lstStyle/>
          <a:p>
            <a:pPr algn="just"/>
            <a:r>
              <a:rPr lang="en-US" sz="2400" dirty="0" smtClean="0"/>
              <a:t>Lesson study is a popular professional development process that Japanese teachers engage in to systematically examine their practices. </a:t>
            </a:r>
            <a:endParaRPr lang="en-ZA" sz="2400" dirty="0"/>
          </a:p>
        </p:txBody>
      </p:sp>
      <p:sp>
        <p:nvSpPr>
          <p:cNvPr id="6" name="TextBox 5"/>
          <p:cNvSpPr txBox="1"/>
          <p:nvPr/>
        </p:nvSpPr>
        <p:spPr>
          <a:xfrm>
            <a:off x="571472" y="2285992"/>
            <a:ext cx="7929618" cy="830997"/>
          </a:xfrm>
          <a:prstGeom prst="rect">
            <a:avLst/>
          </a:prstGeom>
          <a:noFill/>
        </p:spPr>
        <p:txBody>
          <a:bodyPr wrap="square" rtlCol="0">
            <a:spAutoFit/>
          </a:bodyPr>
          <a:lstStyle/>
          <a:p>
            <a:pPr algn="just"/>
            <a:r>
              <a:rPr lang="en-US" sz="2400" dirty="0" smtClean="0"/>
              <a:t>The goal of lesson study is to improve the learning experiences that teachers provided to their learners.  </a:t>
            </a:r>
            <a:endParaRPr lang="en-ZA" sz="2400" dirty="0"/>
          </a:p>
        </p:txBody>
      </p:sp>
      <p:sp>
        <p:nvSpPr>
          <p:cNvPr id="7" name="TextBox 6"/>
          <p:cNvSpPr txBox="1"/>
          <p:nvPr/>
        </p:nvSpPr>
        <p:spPr>
          <a:xfrm>
            <a:off x="500034" y="3286124"/>
            <a:ext cx="8001056" cy="1938992"/>
          </a:xfrm>
          <a:prstGeom prst="rect">
            <a:avLst/>
          </a:prstGeom>
          <a:noFill/>
        </p:spPr>
        <p:txBody>
          <a:bodyPr wrap="square" rtlCol="0">
            <a:spAutoFit/>
          </a:bodyPr>
          <a:lstStyle/>
          <a:p>
            <a:pPr algn="just"/>
            <a:r>
              <a:rPr lang="en-US" sz="2400" dirty="0" smtClean="0"/>
              <a:t>To understand the implications of lesson study in South Africa,  it is necessary to consider the curriculum reform that took place in the country, and how these reforms  challenge teachers to break away from their previous classroom practices. </a:t>
            </a:r>
            <a:endParaRPr lang="en-ZA" sz="2400" dirty="0"/>
          </a:p>
        </p:txBody>
      </p:sp>
      <p:sp>
        <p:nvSpPr>
          <p:cNvPr id="8" name="TextBox 7"/>
          <p:cNvSpPr txBox="1"/>
          <p:nvPr/>
        </p:nvSpPr>
        <p:spPr>
          <a:xfrm>
            <a:off x="500034" y="5288340"/>
            <a:ext cx="8001056" cy="1200329"/>
          </a:xfrm>
          <a:prstGeom prst="rect">
            <a:avLst/>
          </a:prstGeom>
          <a:noFill/>
        </p:spPr>
        <p:txBody>
          <a:bodyPr wrap="square" rtlCol="0">
            <a:spAutoFit/>
          </a:bodyPr>
          <a:lstStyle/>
          <a:p>
            <a:pPr algn="just"/>
            <a:r>
              <a:rPr lang="en-US" sz="2400" dirty="0" smtClean="0"/>
              <a:t>The paper will reflect on the establishing of a lesson study network in Mamelodi, South Africa, and the barriers that need to be overcome for the sustainability of lesson study.</a:t>
            </a:r>
            <a:endParaRPr lang="en-ZA" sz="2400" dirty="0"/>
          </a:p>
        </p:txBody>
      </p:sp>
      <p:sp>
        <p:nvSpPr>
          <p:cNvPr id="10" name="Slide Number Placeholder 9"/>
          <p:cNvSpPr>
            <a:spLocks noGrp="1"/>
          </p:cNvSpPr>
          <p:nvPr>
            <p:ph type="sldNum" sz="quarter" idx="12"/>
          </p:nvPr>
        </p:nvSpPr>
        <p:spPr/>
        <p:txBody>
          <a:bodyPr/>
          <a:lstStyle/>
          <a:p>
            <a:fld id="{8F430018-2B2D-4876-8E36-8F96232ED8C5}" type="slidenum">
              <a:rPr lang="en-ZA" smtClean="0"/>
              <a:pPr/>
              <a:t>2</a:t>
            </a:fld>
            <a:endParaRPr lang="en-ZA"/>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pic>
        <p:nvPicPr>
          <p:cNvPr id="2" name="Picture 1"/>
          <p:cNvPicPr/>
          <p:nvPr/>
        </p:nvPicPr>
        <p:blipFill>
          <a:blip r:embed="rId3"/>
          <a:srcRect l="33398" r="8012" b="21683"/>
          <a:stretch>
            <a:fillRect/>
          </a:stretch>
        </p:blipFill>
        <p:spPr bwMode="auto">
          <a:xfrm flipH="1">
            <a:off x="0" y="0"/>
            <a:ext cx="1428728" cy="1500174"/>
          </a:xfrm>
          <a:prstGeom prst="rect">
            <a:avLst/>
          </a:prstGeom>
          <a:noFill/>
          <a:ln w="9525">
            <a:noFill/>
            <a:miter lim="800000"/>
            <a:headEnd/>
            <a:tailEnd/>
          </a:ln>
        </p:spPr>
      </p:pic>
      <p:sp>
        <p:nvSpPr>
          <p:cNvPr id="4" name="TextBox 3"/>
          <p:cNvSpPr txBox="1"/>
          <p:nvPr/>
        </p:nvSpPr>
        <p:spPr>
          <a:xfrm>
            <a:off x="642910" y="2571744"/>
            <a:ext cx="7858180" cy="1446550"/>
          </a:xfrm>
          <a:prstGeom prst="rect">
            <a:avLst/>
          </a:prstGeom>
          <a:noFill/>
        </p:spPr>
        <p:txBody>
          <a:bodyPr wrap="square" rtlCol="0">
            <a:spAutoFit/>
          </a:bodyPr>
          <a:lstStyle/>
          <a:p>
            <a:pPr algn="ctr"/>
            <a:r>
              <a:rPr lang="x-none" sz="4400" smtClean="0"/>
              <a:t>The Lesson Plan is the Backbone of Lesson Study   </a:t>
            </a:r>
            <a:endParaRPr lang="en-ZA" sz="4400" dirty="0"/>
          </a:p>
        </p:txBody>
      </p:sp>
      <p:sp>
        <p:nvSpPr>
          <p:cNvPr id="6" name="Slide Number Placeholder 5"/>
          <p:cNvSpPr>
            <a:spLocks noGrp="1"/>
          </p:cNvSpPr>
          <p:nvPr>
            <p:ph type="sldNum" sz="quarter" idx="12"/>
          </p:nvPr>
        </p:nvSpPr>
        <p:spPr/>
        <p:txBody>
          <a:bodyPr/>
          <a:lstStyle/>
          <a:p>
            <a:fld id="{8F430018-2B2D-4876-8E36-8F96232ED8C5}" type="slidenum">
              <a:rPr lang="en-ZA" smtClean="0"/>
              <a:pPr/>
              <a:t>20</a:t>
            </a:fld>
            <a:endParaRPr lang="en-ZA"/>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3" name="TextBox 2"/>
          <p:cNvSpPr txBox="1"/>
          <p:nvPr/>
        </p:nvSpPr>
        <p:spPr>
          <a:xfrm>
            <a:off x="1714480" y="357166"/>
            <a:ext cx="6143668" cy="769441"/>
          </a:xfrm>
          <a:prstGeom prst="rect">
            <a:avLst/>
          </a:prstGeom>
          <a:noFill/>
        </p:spPr>
        <p:txBody>
          <a:bodyPr wrap="square" rtlCol="0">
            <a:spAutoFit/>
          </a:bodyPr>
          <a:lstStyle/>
          <a:p>
            <a:r>
              <a:rPr lang="en-US" sz="4400" dirty="0" smtClean="0"/>
              <a:t>The Lesson Plan</a:t>
            </a:r>
            <a:endParaRPr lang="en-ZA" sz="4400" dirty="0"/>
          </a:p>
        </p:txBody>
      </p:sp>
      <p:sp>
        <p:nvSpPr>
          <p:cNvPr id="5" name="TextBox 4"/>
          <p:cNvSpPr txBox="1"/>
          <p:nvPr/>
        </p:nvSpPr>
        <p:spPr>
          <a:xfrm>
            <a:off x="214282" y="2000240"/>
            <a:ext cx="8572560" cy="3785652"/>
          </a:xfrm>
          <a:prstGeom prst="rect">
            <a:avLst/>
          </a:prstGeom>
          <a:noFill/>
        </p:spPr>
        <p:txBody>
          <a:bodyPr wrap="square" rtlCol="0">
            <a:spAutoFit/>
          </a:bodyPr>
          <a:lstStyle/>
          <a:p>
            <a:pPr marL="722313" indent="-722313"/>
            <a:r>
              <a:rPr lang="en-ZA" sz="4000" dirty="0" smtClean="0">
                <a:sym typeface="Wingdings"/>
              </a:rPr>
              <a:t>	</a:t>
            </a:r>
            <a:r>
              <a:rPr lang="en-ZA" sz="4000" dirty="0" smtClean="0"/>
              <a:t>The lesson plan supports the lesson study process, by serving as a:</a:t>
            </a:r>
          </a:p>
          <a:p>
            <a:r>
              <a:rPr lang="en-ZA" sz="4000" dirty="0" smtClean="0"/>
              <a:t> </a:t>
            </a:r>
          </a:p>
          <a:p>
            <a:pPr marL="538163" lvl="0" indent="-538163">
              <a:buFont typeface="Arial" pitchFamily="34" charset="0"/>
              <a:buChar char="•"/>
            </a:pPr>
            <a:r>
              <a:rPr lang="en-ZA" sz="4000" u="sng" dirty="0" smtClean="0"/>
              <a:t>Teaching tool</a:t>
            </a:r>
          </a:p>
          <a:p>
            <a:pPr lvl="0"/>
            <a:r>
              <a:rPr lang="en-ZA" sz="4000" dirty="0" smtClean="0"/>
              <a:t>it provides a script for the activities of the lesson</a:t>
            </a:r>
            <a:endParaRPr lang="en-ZA" sz="4000" dirty="0"/>
          </a:p>
        </p:txBody>
      </p:sp>
      <p:pic>
        <p:nvPicPr>
          <p:cNvPr id="6" name="Picture 5"/>
          <p:cNvPicPr/>
          <p:nvPr/>
        </p:nvPicPr>
        <p:blipFill>
          <a:blip r:embed="rId3"/>
          <a:srcRect l="33398" r="8012" b="21683"/>
          <a:stretch>
            <a:fillRect/>
          </a:stretch>
        </p:blipFill>
        <p:spPr bwMode="auto">
          <a:xfrm flipH="1">
            <a:off x="0" y="0"/>
            <a:ext cx="1428728" cy="150017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F430018-2B2D-4876-8E36-8F96232ED8C5}" type="slidenum">
              <a:rPr lang="en-ZA" smtClean="0"/>
              <a:pPr/>
              <a:t>21</a:t>
            </a:fld>
            <a:endParaRPr lang="en-ZA"/>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3" name="TextBox 2"/>
          <p:cNvSpPr txBox="1"/>
          <p:nvPr/>
        </p:nvSpPr>
        <p:spPr>
          <a:xfrm>
            <a:off x="2714612" y="1214422"/>
            <a:ext cx="6143668" cy="769441"/>
          </a:xfrm>
          <a:prstGeom prst="rect">
            <a:avLst/>
          </a:prstGeom>
          <a:noFill/>
        </p:spPr>
        <p:txBody>
          <a:bodyPr wrap="square" rtlCol="0">
            <a:spAutoFit/>
          </a:bodyPr>
          <a:lstStyle/>
          <a:p>
            <a:r>
              <a:rPr lang="en-US" sz="4400" dirty="0" smtClean="0"/>
              <a:t>The Lesson Plan</a:t>
            </a:r>
            <a:endParaRPr lang="en-ZA" sz="4400" dirty="0"/>
          </a:p>
        </p:txBody>
      </p:sp>
      <p:sp>
        <p:nvSpPr>
          <p:cNvPr id="5" name="TextBox 4"/>
          <p:cNvSpPr txBox="1"/>
          <p:nvPr/>
        </p:nvSpPr>
        <p:spPr>
          <a:xfrm>
            <a:off x="285720" y="2571744"/>
            <a:ext cx="8572560" cy="3785652"/>
          </a:xfrm>
          <a:prstGeom prst="rect">
            <a:avLst/>
          </a:prstGeom>
          <a:noFill/>
        </p:spPr>
        <p:txBody>
          <a:bodyPr wrap="square" rtlCol="0">
            <a:spAutoFit/>
          </a:bodyPr>
          <a:lstStyle/>
          <a:p>
            <a:pPr marL="898525" indent="-898525"/>
            <a:r>
              <a:rPr lang="en-ZA" sz="4000" dirty="0" smtClean="0">
                <a:sym typeface="Wingdings"/>
              </a:rPr>
              <a:t>	</a:t>
            </a:r>
            <a:r>
              <a:rPr lang="en-ZA" sz="4000" dirty="0" smtClean="0"/>
              <a:t>The lesson plan supports the lesson study process, by serving as a:</a:t>
            </a:r>
          </a:p>
          <a:p>
            <a:endParaRPr lang="en-ZA" sz="4000" dirty="0" smtClean="0"/>
          </a:p>
          <a:p>
            <a:pPr marL="358775" indent="-358775">
              <a:buFont typeface="Arial" pitchFamily="34" charset="0"/>
              <a:buChar char="•"/>
            </a:pPr>
            <a:r>
              <a:rPr lang="en-ZA" sz="4000" dirty="0" smtClean="0"/>
              <a:t> </a:t>
            </a:r>
            <a:r>
              <a:rPr lang="en-ZA" sz="4000" u="sng" dirty="0" smtClean="0"/>
              <a:t>Communication tool</a:t>
            </a:r>
          </a:p>
          <a:p>
            <a:r>
              <a:rPr lang="en-ZA" sz="4000" dirty="0" smtClean="0"/>
              <a:t>it conveys to others the thinking of the teachers who planned the lesson</a:t>
            </a:r>
            <a:endParaRPr lang="en-ZA" sz="4000" dirty="0"/>
          </a:p>
        </p:txBody>
      </p:sp>
      <p:pic>
        <p:nvPicPr>
          <p:cNvPr id="6" name="Picture 5"/>
          <p:cNvPicPr/>
          <p:nvPr/>
        </p:nvPicPr>
        <p:blipFill>
          <a:blip r:embed="rId3"/>
          <a:srcRect l="33398" r="8012" b="21683"/>
          <a:stretch>
            <a:fillRect/>
          </a:stretch>
        </p:blipFill>
        <p:spPr bwMode="auto">
          <a:xfrm flipH="1">
            <a:off x="0" y="0"/>
            <a:ext cx="1428728" cy="150017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F430018-2B2D-4876-8E36-8F96232ED8C5}" type="slidenum">
              <a:rPr lang="en-ZA" smtClean="0"/>
              <a:pPr/>
              <a:t>22</a:t>
            </a:fld>
            <a:endParaRPr lang="en-ZA"/>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3" name="TextBox 2"/>
          <p:cNvSpPr txBox="1"/>
          <p:nvPr/>
        </p:nvSpPr>
        <p:spPr>
          <a:xfrm>
            <a:off x="1714480" y="285728"/>
            <a:ext cx="6143668" cy="769441"/>
          </a:xfrm>
          <a:prstGeom prst="rect">
            <a:avLst/>
          </a:prstGeom>
          <a:noFill/>
        </p:spPr>
        <p:txBody>
          <a:bodyPr wrap="square" rtlCol="0">
            <a:spAutoFit/>
          </a:bodyPr>
          <a:lstStyle/>
          <a:p>
            <a:r>
              <a:rPr lang="en-US" sz="4400" dirty="0" smtClean="0"/>
              <a:t>The Lesson Plan</a:t>
            </a:r>
            <a:endParaRPr lang="en-ZA" sz="4400" dirty="0"/>
          </a:p>
        </p:txBody>
      </p:sp>
      <p:sp>
        <p:nvSpPr>
          <p:cNvPr id="5" name="TextBox 4"/>
          <p:cNvSpPr txBox="1"/>
          <p:nvPr/>
        </p:nvSpPr>
        <p:spPr>
          <a:xfrm>
            <a:off x="0" y="1841242"/>
            <a:ext cx="9144000" cy="5016758"/>
          </a:xfrm>
          <a:prstGeom prst="rect">
            <a:avLst/>
          </a:prstGeom>
          <a:noFill/>
        </p:spPr>
        <p:txBody>
          <a:bodyPr wrap="square" rtlCol="0">
            <a:spAutoFit/>
          </a:bodyPr>
          <a:lstStyle/>
          <a:p>
            <a:pPr marL="898525" indent="-898525"/>
            <a:r>
              <a:rPr lang="en-ZA" sz="4000" dirty="0" smtClean="0">
                <a:sym typeface="Wingdings"/>
              </a:rPr>
              <a:t>	</a:t>
            </a:r>
            <a:r>
              <a:rPr lang="en-ZA" sz="4000" dirty="0" smtClean="0"/>
              <a:t>The lesson plan supports the lesson study process, by serving as a:</a:t>
            </a:r>
          </a:p>
          <a:p>
            <a:r>
              <a:rPr lang="en-ZA" sz="4000" dirty="0" smtClean="0"/>
              <a:t> </a:t>
            </a:r>
            <a:endParaRPr lang="en-ZA" sz="900" dirty="0" smtClean="0"/>
          </a:p>
          <a:p>
            <a:pPr marL="447675" lvl="0" indent="-447675">
              <a:buFont typeface="Arial" pitchFamily="34" charset="0"/>
              <a:buChar char="•"/>
            </a:pPr>
            <a:r>
              <a:rPr lang="en-ZA" sz="4000" u="sng" dirty="0" smtClean="0"/>
              <a:t>Observation tool</a:t>
            </a:r>
          </a:p>
          <a:p>
            <a:pPr marL="447675" lvl="0" indent="-447675"/>
            <a:r>
              <a:rPr lang="en-ZA" sz="4000" dirty="0" smtClean="0"/>
              <a:t>	it provides guidelines for what to look for in the lesson, and a place for the observers to record and share these observations. </a:t>
            </a:r>
            <a:endParaRPr lang="en-ZA" sz="4000" dirty="0"/>
          </a:p>
        </p:txBody>
      </p:sp>
      <p:pic>
        <p:nvPicPr>
          <p:cNvPr id="6" name="Picture 5"/>
          <p:cNvPicPr/>
          <p:nvPr/>
        </p:nvPicPr>
        <p:blipFill>
          <a:blip r:embed="rId3"/>
          <a:srcRect l="33398" r="8012" b="21683"/>
          <a:stretch>
            <a:fillRect/>
          </a:stretch>
        </p:blipFill>
        <p:spPr bwMode="auto">
          <a:xfrm flipH="1">
            <a:off x="0" y="0"/>
            <a:ext cx="1428728" cy="150017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F430018-2B2D-4876-8E36-8F96232ED8C5}" type="slidenum">
              <a:rPr lang="en-ZA" smtClean="0"/>
              <a:pPr/>
              <a:t>23</a:t>
            </a:fld>
            <a:endParaRPr lang="en-ZA"/>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3" name="TextBox 2"/>
          <p:cNvSpPr txBox="1"/>
          <p:nvPr/>
        </p:nvSpPr>
        <p:spPr>
          <a:xfrm>
            <a:off x="1714480" y="285728"/>
            <a:ext cx="6143668" cy="769441"/>
          </a:xfrm>
          <a:prstGeom prst="rect">
            <a:avLst/>
          </a:prstGeom>
          <a:noFill/>
        </p:spPr>
        <p:txBody>
          <a:bodyPr wrap="square" rtlCol="0">
            <a:spAutoFit/>
          </a:bodyPr>
          <a:lstStyle/>
          <a:p>
            <a:r>
              <a:rPr lang="en-US" sz="4400" dirty="0" smtClean="0"/>
              <a:t>From </a:t>
            </a:r>
            <a:r>
              <a:rPr lang="en-US" sz="4400" dirty="0" err="1" smtClean="0"/>
              <a:t>MRTEQ</a:t>
            </a:r>
            <a:endParaRPr lang="en-ZA" sz="4400" dirty="0"/>
          </a:p>
        </p:txBody>
      </p:sp>
      <p:sp>
        <p:nvSpPr>
          <p:cNvPr id="5" name="TextBox 4"/>
          <p:cNvSpPr txBox="1"/>
          <p:nvPr/>
        </p:nvSpPr>
        <p:spPr>
          <a:xfrm>
            <a:off x="35322" y="1478091"/>
            <a:ext cx="9144000" cy="5262979"/>
          </a:xfrm>
          <a:prstGeom prst="rect">
            <a:avLst/>
          </a:prstGeom>
          <a:noFill/>
        </p:spPr>
        <p:txBody>
          <a:bodyPr wrap="square" rtlCol="0">
            <a:spAutoFit/>
          </a:bodyPr>
          <a:lstStyle/>
          <a:p>
            <a:r>
              <a:rPr lang="en-ZA" sz="1400" dirty="0" smtClean="0">
                <a:sym typeface="Wingdings"/>
              </a:rPr>
              <a:t>	</a:t>
            </a:r>
            <a:r>
              <a:rPr lang="en-GB" sz="1400" dirty="0"/>
              <a:t>Basic Competences of a Beginner Teacher: </a:t>
            </a:r>
            <a:endParaRPr lang="en-ZA" sz="1400" dirty="0"/>
          </a:p>
          <a:p>
            <a:r>
              <a:rPr lang="en-GB" sz="1400" dirty="0"/>
              <a:t>Newly Qualified Teachers must </a:t>
            </a:r>
            <a:endParaRPr lang="en-ZA" sz="1400" dirty="0"/>
          </a:p>
          <a:p>
            <a:pPr>
              <a:tabLst>
                <a:tab pos="539750" algn="l"/>
              </a:tabLst>
            </a:pPr>
            <a:r>
              <a:rPr lang="en-GB" sz="1400" dirty="0"/>
              <a:t>1. 	have sound subject knowledge. </a:t>
            </a:r>
            <a:endParaRPr lang="en-ZA" sz="1400" dirty="0"/>
          </a:p>
          <a:p>
            <a:pPr marL="539750" indent="-539750">
              <a:tabLst>
                <a:tab pos="539750" algn="l"/>
              </a:tabLst>
            </a:pPr>
            <a:r>
              <a:rPr lang="en-GB" sz="1400" dirty="0"/>
              <a:t>2. 	know how to teach their subject(s) and how to select, determine the sequence and pace of content in accordance with both subject and learner needs. </a:t>
            </a:r>
            <a:endParaRPr lang="en-ZA" sz="1400" dirty="0"/>
          </a:p>
          <a:p>
            <a:pPr>
              <a:tabLst>
                <a:tab pos="539750" algn="l"/>
              </a:tabLst>
            </a:pPr>
            <a:r>
              <a:rPr lang="en-GB" sz="1400" dirty="0"/>
              <a:t>3	know who their learners are and how they learn; they must understand their individual needs and tailor their teaching accordingly. </a:t>
            </a:r>
            <a:endParaRPr lang="en-ZA" sz="1400" dirty="0"/>
          </a:p>
          <a:p>
            <a:pPr>
              <a:tabLst>
                <a:tab pos="539750" algn="l"/>
              </a:tabLst>
            </a:pPr>
            <a:r>
              <a:rPr lang="en-GB" sz="1400" dirty="0"/>
              <a:t>4	know how to communicate effectively in general, as well as in relation to their subject(s), in order to mediate learning. </a:t>
            </a:r>
            <a:endParaRPr lang="en-ZA" sz="1400" dirty="0"/>
          </a:p>
          <a:p>
            <a:pPr>
              <a:tabLst>
                <a:tab pos="539750" algn="l"/>
              </a:tabLst>
            </a:pPr>
            <a:r>
              <a:rPr lang="en-GB" sz="1400" dirty="0"/>
              <a:t>5. 	have highly developed literacy, numeracy and Information Technology (IT) skills. </a:t>
            </a:r>
            <a:endParaRPr lang="en-ZA" sz="1400" dirty="0"/>
          </a:p>
          <a:p>
            <a:pPr marL="539750" indent="-539750">
              <a:tabLst>
                <a:tab pos="539750" algn="l"/>
              </a:tabLst>
            </a:pPr>
            <a:r>
              <a:rPr lang="en-GB" sz="1400" dirty="0"/>
              <a:t>6. 	be knowledgeable about the school curriculum and be able to unpack its specialised content, as well as being able to use available resources appropriately, so as to plan and design suitable learning programmes. </a:t>
            </a:r>
            <a:endParaRPr lang="en-ZA" sz="1400" dirty="0"/>
          </a:p>
          <a:p>
            <a:pPr marL="539750" indent="-539750">
              <a:tabLst>
                <a:tab pos="539750" algn="l"/>
              </a:tabLst>
            </a:pPr>
            <a:r>
              <a:rPr lang="en-GB" sz="1400" dirty="0"/>
              <a:t>7. 	understand diversity in the South African context in order to teach in a manner that includes all learners. They must also be able to identify learning or social problems and work in partnership with professional service providers to address these. </a:t>
            </a:r>
            <a:endParaRPr lang="en-ZA" sz="1400" dirty="0"/>
          </a:p>
          <a:p>
            <a:pPr>
              <a:tabLst>
                <a:tab pos="539750" algn="l"/>
              </a:tabLst>
            </a:pPr>
            <a:r>
              <a:rPr lang="en-GB" sz="1400" dirty="0"/>
              <a:t>8. 	must be able to manage classrooms effectively across diverse contexts in order to ensure a conducive learning environment. </a:t>
            </a:r>
            <a:endParaRPr lang="en-ZA" sz="1400" dirty="0"/>
          </a:p>
          <a:p>
            <a:pPr marL="539750" indent="-539750">
              <a:tabLst>
                <a:tab pos="539750" algn="l"/>
              </a:tabLst>
            </a:pPr>
            <a:r>
              <a:rPr lang="en-GB" sz="1400" dirty="0"/>
              <a:t>9. 	be able to assess learners in reliable and varied ways, as well as being able to use the results of assessment to improve teaching and learning. </a:t>
            </a:r>
            <a:endParaRPr lang="en-ZA" sz="1400" dirty="0"/>
          </a:p>
          <a:p>
            <a:pPr marL="539750" indent="-539750">
              <a:tabLst>
                <a:tab pos="539750" algn="l"/>
              </a:tabLst>
            </a:pPr>
            <a:r>
              <a:rPr lang="en-GB" sz="1400" dirty="0"/>
              <a:t>10. 	must have a positive work ethic, display appropriate values and conduct themselves in a manner that befits, enhances and develops the teaching profession. </a:t>
            </a:r>
            <a:endParaRPr lang="en-GB" sz="1400" dirty="0" smtClean="0"/>
          </a:p>
          <a:p>
            <a:pPr marL="539750" indent="-539750">
              <a:tabLst>
                <a:tab pos="539750" algn="l"/>
              </a:tabLst>
            </a:pPr>
            <a:r>
              <a:rPr lang="en-GB" sz="1400" dirty="0" smtClean="0"/>
              <a:t>11</a:t>
            </a:r>
            <a:r>
              <a:rPr lang="en-GB" sz="1400" dirty="0"/>
              <a:t>	</a:t>
            </a:r>
            <a:r>
              <a:rPr lang="en-GB" sz="1400" dirty="0" smtClean="0"/>
              <a:t> </a:t>
            </a:r>
            <a:r>
              <a:rPr lang="en-GB" sz="1400" dirty="0"/>
              <a:t>must be able to reflect critically on their own practice, in theoretically informed ways and in conjunction with their professional community of colleagues in order to constantly improve and adapt to evolving circumstances. [See Appendix C p 62]</a:t>
            </a:r>
            <a:endParaRPr lang="en-ZA" sz="1400" dirty="0"/>
          </a:p>
        </p:txBody>
      </p:sp>
      <p:pic>
        <p:nvPicPr>
          <p:cNvPr id="6" name="Picture 5"/>
          <p:cNvPicPr/>
          <p:nvPr/>
        </p:nvPicPr>
        <p:blipFill>
          <a:blip r:embed="rId3"/>
          <a:srcRect l="33398" r="8012" b="21683"/>
          <a:stretch>
            <a:fillRect/>
          </a:stretch>
        </p:blipFill>
        <p:spPr bwMode="auto">
          <a:xfrm flipH="1">
            <a:off x="0" y="0"/>
            <a:ext cx="1428728" cy="150017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F430018-2B2D-4876-8E36-8F96232ED8C5}" type="slidenum">
              <a:rPr lang="en-ZA" smtClean="0"/>
              <a:pPr/>
              <a:t>24</a:t>
            </a:fld>
            <a:endParaRPr lang="en-ZA"/>
          </a:p>
        </p:txBody>
      </p:sp>
    </p:spTree>
    <p:extLst>
      <p:ext uri="{BB962C8B-B14F-4D97-AF65-F5344CB8AC3E}">
        <p14:creationId xmlns:p14="http://schemas.microsoft.com/office/powerpoint/2010/main" val="807788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3" name="TextBox 2"/>
          <p:cNvSpPr txBox="1"/>
          <p:nvPr/>
        </p:nvSpPr>
        <p:spPr>
          <a:xfrm>
            <a:off x="1714480" y="285728"/>
            <a:ext cx="7215238" cy="646331"/>
          </a:xfrm>
          <a:prstGeom prst="rect">
            <a:avLst/>
          </a:prstGeom>
          <a:noFill/>
        </p:spPr>
        <p:txBody>
          <a:bodyPr wrap="square" rtlCol="0">
            <a:spAutoFit/>
          </a:bodyPr>
          <a:lstStyle/>
          <a:p>
            <a:r>
              <a:rPr lang="en-US" sz="3600" dirty="0" smtClean="0"/>
              <a:t>What makes LS successful in Japan?</a:t>
            </a:r>
            <a:endParaRPr lang="en-ZA" sz="3600" dirty="0"/>
          </a:p>
        </p:txBody>
      </p:sp>
      <p:sp>
        <p:nvSpPr>
          <p:cNvPr id="5" name="TextBox 4"/>
          <p:cNvSpPr txBox="1"/>
          <p:nvPr/>
        </p:nvSpPr>
        <p:spPr>
          <a:xfrm>
            <a:off x="0" y="1571613"/>
            <a:ext cx="9144000" cy="5016758"/>
          </a:xfrm>
          <a:prstGeom prst="rect">
            <a:avLst/>
          </a:prstGeom>
          <a:noFill/>
        </p:spPr>
        <p:txBody>
          <a:bodyPr wrap="square" rtlCol="0">
            <a:spAutoFit/>
          </a:bodyPr>
          <a:lstStyle/>
          <a:p>
            <a:pPr marL="898525" indent="-533400">
              <a:buFont typeface="Arial" pitchFamily="34" charset="0"/>
              <a:buChar char="•"/>
            </a:pPr>
            <a:r>
              <a:rPr lang="en-US" sz="4000" dirty="0" smtClean="0"/>
              <a:t>Not restricted to Mathematics only</a:t>
            </a:r>
            <a:endParaRPr lang="en-ZA" sz="4000" dirty="0" smtClean="0"/>
          </a:p>
          <a:p>
            <a:pPr marL="898525" indent="-533400">
              <a:buFont typeface="Arial" pitchFamily="34" charset="0"/>
              <a:buChar char="•"/>
            </a:pPr>
            <a:r>
              <a:rPr lang="en-ZA" sz="4000" dirty="0" smtClean="0"/>
              <a:t>Voluntary</a:t>
            </a:r>
          </a:p>
          <a:p>
            <a:pPr marL="898525" indent="-533400">
              <a:buFont typeface="Arial" pitchFamily="34" charset="0"/>
              <a:buChar char="•"/>
            </a:pPr>
            <a:r>
              <a:rPr lang="en-US" sz="4000" dirty="0" smtClean="0"/>
              <a:t>School hours</a:t>
            </a:r>
          </a:p>
          <a:p>
            <a:pPr marL="898525" indent="-533400">
              <a:buFont typeface="Arial" pitchFamily="34" charset="0"/>
              <a:buChar char="•"/>
            </a:pPr>
            <a:r>
              <a:rPr lang="en-US" sz="4000" dirty="0" smtClean="0"/>
              <a:t>Pre-service teachers</a:t>
            </a:r>
          </a:p>
          <a:p>
            <a:pPr marL="898525" indent="-533400">
              <a:buFont typeface="Arial" pitchFamily="34" charset="0"/>
              <a:buChar char="•"/>
            </a:pPr>
            <a:r>
              <a:rPr lang="en-US" sz="4000" dirty="0" smtClean="0"/>
              <a:t>“Knowledgeable others”</a:t>
            </a:r>
          </a:p>
          <a:p>
            <a:pPr marL="898525" indent="-533400">
              <a:buFont typeface="Arial" pitchFamily="34" charset="0"/>
              <a:buChar char="•"/>
            </a:pPr>
            <a:r>
              <a:rPr lang="en-US" sz="4000" dirty="0" smtClean="0"/>
              <a:t>Open LS Houses</a:t>
            </a:r>
          </a:p>
          <a:p>
            <a:pPr marL="898525" indent="-533400">
              <a:buFont typeface="Arial" pitchFamily="34" charset="0"/>
              <a:buChar char="•"/>
            </a:pPr>
            <a:r>
              <a:rPr lang="en-US" sz="4000" dirty="0" smtClean="0"/>
              <a:t>Reports</a:t>
            </a:r>
          </a:p>
          <a:p>
            <a:pPr marL="898525" indent="-533400">
              <a:buFont typeface="Arial" pitchFamily="34" charset="0"/>
              <a:buChar char="•"/>
            </a:pPr>
            <a:r>
              <a:rPr lang="en-US" sz="4000" dirty="0" smtClean="0"/>
              <a:t>Work ethic</a:t>
            </a:r>
            <a:endParaRPr lang="en-ZA" dirty="0" smtClean="0"/>
          </a:p>
        </p:txBody>
      </p:sp>
      <p:pic>
        <p:nvPicPr>
          <p:cNvPr id="6" name="Picture 5"/>
          <p:cNvPicPr/>
          <p:nvPr/>
        </p:nvPicPr>
        <p:blipFill>
          <a:blip r:embed="rId3"/>
          <a:srcRect l="33398" r="8012" b="21683"/>
          <a:stretch>
            <a:fillRect/>
          </a:stretch>
        </p:blipFill>
        <p:spPr bwMode="auto">
          <a:xfrm flipH="1">
            <a:off x="0" y="0"/>
            <a:ext cx="1428728" cy="150017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F430018-2B2D-4876-8E36-8F96232ED8C5}" type="slidenum">
              <a:rPr lang="en-ZA" smtClean="0"/>
              <a:pPr/>
              <a:t>25</a:t>
            </a:fld>
            <a:endParaRPr lang="en-ZA"/>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3" name="TextBox 2"/>
          <p:cNvSpPr txBox="1"/>
          <p:nvPr/>
        </p:nvSpPr>
        <p:spPr>
          <a:xfrm>
            <a:off x="1714480" y="285728"/>
            <a:ext cx="7215238" cy="646331"/>
          </a:xfrm>
          <a:prstGeom prst="rect">
            <a:avLst/>
          </a:prstGeom>
          <a:noFill/>
        </p:spPr>
        <p:txBody>
          <a:bodyPr wrap="square" rtlCol="0">
            <a:spAutoFit/>
          </a:bodyPr>
          <a:lstStyle/>
          <a:p>
            <a:r>
              <a:rPr lang="en-US" sz="3600" dirty="0" smtClean="0"/>
              <a:t>What makes LS successful in Japan?</a:t>
            </a:r>
            <a:endParaRPr lang="en-ZA" sz="3600" dirty="0"/>
          </a:p>
        </p:txBody>
      </p:sp>
      <p:sp>
        <p:nvSpPr>
          <p:cNvPr id="5" name="TextBox 4"/>
          <p:cNvSpPr txBox="1"/>
          <p:nvPr/>
        </p:nvSpPr>
        <p:spPr>
          <a:xfrm>
            <a:off x="0" y="1571613"/>
            <a:ext cx="9144000" cy="5016758"/>
          </a:xfrm>
          <a:prstGeom prst="rect">
            <a:avLst/>
          </a:prstGeom>
          <a:noFill/>
        </p:spPr>
        <p:txBody>
          <a:bodyPr wrap="square" rtlCol="0">
            <a:spAutoFit/>
          </a:bodyPr>
          <a:lstStyle/>
          <a:p>
            <a:pPr marL="898525" indent="-533400">
              <a:buFont typeface="Arial" pitchFamily="34" charset="0"/>
              <a:buChar char="•"/>
            </a:pPr>
            <a:r>
              <a:rPr lang="en-US" sz="4000" dirty="0" smtClean="0"/>
              <a:t>Not restricted to Mathematics only</a:t>
            </a:r>
            <a:endParaRPr lang="en-ZA" sz="4000" dirty="0" smtClean="0"/>
          </a:p>
          <a:p>
            <a:pPr marL="898525" indent="-533400">
              <a:buFont typeface="Arial" pitchFamily="34" charset="0"/>
              <a:buChar char="•"/>
            </a:pPr>
            <a:r>
              <a:rPr lang="en-ZA" sz="4000" dirty="0" smtClean="0"/>
              <a:t>Voluntary</a:t>
            </a:r>
          </a:p>
          <a:p>
            <a:pPr marL="898525" indent="-533400">
              <a:buFont typeface="Arial" pitchFamily="34" charset="0"/>
              <a:buChar char="•"/>
            </a:pPr>
            <a:r>
              <a:rPr lang="en-US" sz="4000" dirty="0" smtClean="0"/>
              <a:t>School hours</a:t>
            </a:r>
          </a:p>
          <a:p>
            <a:pPr marL="898525" indent="-533400">
              <a:buFont typeface="Arial" pitchFamily="34" charset="0"/>
              <a:buChar char="•"/>
            </a:pPr>
            <a:r>
              <a:rPr lang="en-US" sz="4000" dirty="0" smtClean="0"/>
              <a:t>Pre-service teachers</a:t>
            </a:r>
          </a:p>
          <a:p>
            <a:pPr marL="898525" indent="-533400">
              <a:buFont typeface="Arial" pitchFamily="34" charset="0"/>
              <a:buChar char="•"/>
            </a:pPr>
            <a:r>
              <a:rPr lang="en-US" sz="4000" dirty="0" smtClean="0"/>
              <a:t>“Knowledgeable others”</a:t>
            </a:r>
          </a:p>
          <a:p>
            <a:pPr marL="898525" indent="-533400">
              <a:buFont typeface="Arial" pitchFamily="34" charset="0"/>
              <a:buChar char="•"/>
            </a:pPr>
            <a:r>
              <a:rPr lang="en-US" sz="4000" dirty="0" smtClean="0"/>
              <a:t>Open LS Houses</a:t>
            </a:r>
          </a:p>
          <a:p>
            <a:pPr marL="898525" indent="-533400">
              <a:buFont typeface="Arial" pitchFamily="34" charset="0"/>
              <a:buChar char="•"/>
            </a:pPr>
            <a:r>
              <a:rPr lang="en-US" sz="4000" dirty="0" smtClean="0"/>
              <a:t>Reports</a:t>
            </a:r>
          </a:p>
          <a:p>
            <a:pPr marL="898525" indent="-533400">
              <a:buFont typeface="Arial" pitchFamily="34" charset="0"/>
              <a:buChar char="•"/>
            </a:pPr>
            <a:r>
              <a:rPr lang="en-US" sz="4000" dirty="0" smtClean="0"/>
              <a:t>Work ethic</a:t>
            </a:r>
            <a:endParaRPr lang="en-ZA" dirty="0" smtClean="0"/>
          </a:p>
        </p:txBody>
      </p:sp>
      <p:pic>
        <p:nvPicPr>
          <p:cNvPr id="6" name="Picture 5"/>
          <p:cNvPicPr/>
          <p:nvPr/>
        </p:nvPicPr>
        <p:blipFill>
          <a:blip r:embed="rId3"/>
          <a:srcRect l="33398" r="8012" b="21683"/>
          <a:stretch>
            <a:fillRect/>
          </a:stretch>
        </p:blipFill>
        <p:spPr bwMode="auto">
          <a:xfrm flipH="1">
            <a:off x="0" y="0"/>
            <a:ext cx="1428728" cy="150017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F430018-2B2D-4876-8E36-8F96232ED8C5}" type="slidenum">
              <a:rPr lang="en-ZA" smtClean="0"/>
              <a:pPr/>
              <a:t>26</a:t>
            </a:fld>
            <a:endParaRPr lang="en-ZA"/>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3" name="TextBox 2"/>
          <p:cNvSpPr txBox="1"/>
          <p:nvPr/>
        </p:nvSpPr>
        <p:spPr>
          <a:xfrm>
            <a:off x="1714480" y="285728"/>
            <a:ext cx="7215238" cy="707886"/>
          </a:xfrm>
          <a:prstGeom prst="rect">
            <a:avLst/>
          </a:prstGeom>
          <a:noFill/>
        </p:spPr>
        <p:txBody>
          <a:bodyPr wrap="square" rtlCol="0">
            <a:spAutoFit/>
          </a:bodyPr>
          <a:lstStyle/>
          <a:p>
            <a:r>
              <a:rPr lang="en-US" sz="4000" dirty="0" smtClean="0"/>
              <a:t>The advantages of Lesson Study</a:t>
            </a:r>
            <a:endParaRPr lang="en-ZA" sz="4000" dirty="0"/>
          </a:p>
        </p:txBody>
      </p:sp>
      <p:sp>
        <p:nvSpPr>
          <p:cNvPr id="5" name="TextBox 4"/>
          <p:cNvSpPr txBox="1"/>
          <p:nvPr/>
        </p:nvSpPr>
        <p:spPr>
          <a:xfrm>
            <a:off x="0" y="1571613"/>
            <a:ext cx="9144000" cy="5016758"/>
          </a:xfrm>
          <a:prstGeom prst="rect">
            <a:avLst/>
          </a:prstGeom>
          <a:noFill/>
        </p:spPr>
        <p:txBody>
          <a:bodyPr wrap="square" rtlCol="0">
            <a:spAutoFit/>
          </a:bodyPr>
          <a:lstStyle/>
          <a:p>
            <a:pPr marL="898525" indent="-533400">
              <a:buFont typeface="Arial" pitchFamily="34" charset="0"/>
              <a:buChar char="•"/>
            </a:pPr>
            <a:r>
              <a:rPr lang="en-US" sz="3200" dirty="0" smtClean="0"/>
              <a:t>Different from other INSET programmes</a:t>
            </a:r>
          </a:p>
          <a:p>
            <a:pPr marL="898525" indent="-533400">
              <a:buFont typeface="Arial" pitchFamily="34" charset="0"/>
              <a:buChar char="•"/>
            </a:pPr>
            <a:r>
              <a:rPr lang="en-US" sz="3200" dirty="0" smtClean="0"/>
              <a:t>Moves into the classroom</a:t>
            </a:r>
          </a:p>
          <a:p>
            <a:pPr marL="898525" indent="-533400">
              <a:buFont typeface="Arial" pitchFamily="34" charset="0"/>
              <a:buChar char="•"/>
            </a:pPr>
            <a:r>
              <a:rPr lang="en-US" sz="3200" dirty="0" smtClean="0"/>
              <a:t>Peer collaboration – community of LS practitioners</a:t>
            </a:r>
          </a:p>
          <a:p>
            <a:pPr marL="898525" indent="-533400">
              <a:buFont typeface="Arial" pitchFamily="34" charset="0"/>
              <a:buChar char="•"/>
            </a:pPr>
            <a:r>
              <a:rPr lang="en-US" sz="3200" dirty="0" smtClean="0"/>
              <a:t>Emphasis on how children learn – not on what teachers teach</a:t>
            </a:r>
          </a:p>
          <a:p>
            <a:pPr marL="898525" indent="-533400">
              <a:buFont typeface="Arial" pitchFamily="34" charset="0"/>
              <a:buChar char="•"/>
            </a:pPr>
            <a:r>
              <a:rPr lang="en-US" sz="3200" dirty="0" smtClean="0"/>
              <a:t>Become more aware of classroom practices</a:t>
            </a:r>
          </a:p>
          <a:p>
            <a:pPr marL="898525" indent="-533400">
              <a:buFont typeface="Arial" pitchFamily="34" charset="0"/>
              <a:buChar char="•"/>
            </a:pPr>
            <a:r>
              <a:rPr lang="en-US" sz="3200" dirty="0" smtClean="0"/>
              <a:t>Manipulatives</a:t>
            </a:r>
          </a:p>
          <a:p>
            <a:pPr marL="898525" indent="-533400">
              <a:buFont typeface="Arial" pitchFamily="34" charset="0"/>
              <a:buChar char="•"/>
            </a:pPr>
            <a:r>
              <a:rPr lang="en-US" sz="3200" dirty="0" smtClean="0"/>
              <a:t>Reflect/Metacognition</a:t>
            </a:r>
          </a:p>
          <a:p>
            <a:pPr marL="898525" indent="-533400">
              <a:buFont typeface="Arial" pitchFamily="34" charset="0"/>
              <a:buChar char="•"/>
            </a:pPr>
            <a:r>
              <a:rPr lang="en-US" sz="3200" dirty="0" smtClean="0"/>
              <a:t>Lesson planning</a:t>
            </a:r>
            <a:endParaRPr lang="en-ZA" sz="3200" dirty="0" smtClean="0"/>
          </a:p>
        </p:txBody>
      </p:sp>
      <p:pic>
        <p:nvPicPr>
          <p:cNvPr id="6" name="Picture 5"/>
          <p:cNvPicPr/>
          <p:nvPr/>
        </p:nvPicPr>
        <p:blipFill>
          <a:blip r:embed="rId3"/>
          <a:srcRect l="33398" r="8012" b="21683"/>
          <a:stretch>
            <a:fillRect/>
          </a:stretch>
        </p:blipFill>
        <p:spPr bwMode="auto">
          <a:xfrm flipH="1">
            <a:off x="0" y="0"/>
            <a:ext cx="1428728" cy="150017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F430018-2B2D-4876-8E36-8F96232ED8C5}" type="slidenum">
              <a:rPr lang="en-ZA" smtClean="0"/>
              <a:pPr/>
              <a:t>27</a:t>
            </a:fld>
            <a:endParaRPr lang="en-ZA"/>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descr="exposure"/>
          <p:cNvSpPr>
            <a:spLocks noChangeAspect="1" noChangeArrowheads="1"/>
          </p:cNvSpPr>
          <p:nvPr/>
        </p:nvSpPr>
        <p:spPr bwMode="auto">
          <a:xfrm>
            <a:off x="0" y="0"/>
            <a:ext cx="9144000" cy="6858000"/>
          </a:xfrm>
          <a:prstGeom prst="rect">
            <a:avLst/>
          </a:prstGeom>
          <a:blipFill dpi="0" rotWithShape="1">
            <a:blip r:embed="rId2">
              <a:lum bright="40000" contrast="-40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5" name="Title 1"/>
          <p:cNvSpPr txBox="1">
            <a:spLocks/>
          </p:cNvSpPr>
          <p:nvPr/>
        </p:nvSpPr>
        <p:spPr>
          <a:xfrm>
            <a:off x="857224" y="1500174"/>
            <a:ext cx="7772400" cy="378621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noProof="0" dirty="0" smtClean="0">
                <a:ln>
                  <a:noFill/>
                </a:ln>
                <a:solidFill>
                  <a:schemeClr val="tx2">
                    <a:lumMod val="60000"/>
                    <a:lumOff val="40000"/>
                  </a:schemeClr>
                </a:solidFill>
                <a:effectLst>
                  <a:outerShdw blurRad="38100" dist="38100" dir="2700000" algn="tl">
                    <a:srgbClr val="000000">
                      <a:alpha val="43137"/>
                    </a:srgbClr>
                  </a:outerShdw>
                </a:effectLst>
                <a:uLnTx/>
                <a:uFillTx/>
                <a:latin typeface="Lucida Handwriting" pitchFamily="66" charset="0"/>
                <a:ea typeface="+mj-ea"/>
                <a:cs typeface="+mj-cs"/>
              </a:rPr>
              <a:t>Mamelodi Lesson Study Project</a:t>
            </a:r>
            <a:endParaRPr kumimoji="0" lang="en-ZA" sz="7200" b="0" i="0" u="none" strike="noStrike" kern="1200" cap="none" spc="0" normalizeH="0" noProof="0" dirty="0" smtClean="0">
              <a:ln>
                <a:noFill/>
              </a:ln>
              <a:solidFill>
                <a:schemeClr val="tx2">
                  <a:lumMod val="60000"/>
                  <a:lumOff val="40000"/>
                </a:schemeClr>
              </a:solidFill>
              <a:effectLst>
                <a:outerShdw blurRad="38100" dist="38100" dir="2700000" algn="tl">
                  <a:srgbClr val="000000">
                    <a:alpha val="43137"/>
                  </a:srgbClr>
                </a:outerShdw>
              </a:effectLst>
              <a:uLnTx/>
              <a:uFillTx/>
              <a:latin typeface="Lucida Handwriting" pitchFamily="66" charset="0"/>
              <a:ea typeface="+mj-ea"/>
              <a:cs typeface="+mj-cs"/>
            </a:endParaRPr>
          </a:p>
        </p:txBody>
      </p:sp>
      <p:sp>
        <p:nvSpPr>
          <p:cNvPr id="4" name="Slide Number Placeholder 3"/>
          <p:cNvSpPr>
            <a:spLocks noGrp="1"/>
          </p:cNvSpPr>
          <p:nvPr>
            <p:ph type="sldNum" sz="quarter" idx="12"/>
          </p:nvPr>
        </p:nvSpPr>
        <p:spPr/>
        <p:txBody>
          <a:bodyPr/>
          <a:lstStyle/>
          <a:p>
            <a:fld id="{8F430018-2B2D-4876-8E36-8F96232ED8C5}" type="slidenum">
              <a:rPr lang="en-ZA" smtClean="0"/>
              <a:pPr/>
              <a:t>28</a:t>
            </a:fld>
            <a:endParaRPr lang="en-ZA"/>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descr="exposure"/>
          <p:cNvSpPr>
            <a:spLocks noChangeAspect="1" noChangeArrowheads="1"/>
          </p:cNvSpPr>
          <p:nvPr/>
        </p:nvSpPr>
        <p:spPr bwMode="auto">
          <a:xfrm>
            <a:off x="0" y="0"/>
            <a:ext cx="9144000" cy="6858000"/>
          </a:xfrm>
          <a:prstGeom prst="rect">
            <a:avLst/>
          </a:prstGeom>
          <a:blipFill dpi="0" rotWithShape="1">
            <a:blip r:embed="rId2">
              <a:lum bright="40000" contrast="-40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5" name="Title 1"/>
          <p:cNvSpPr txBox="1">
            <a:spLocks/>
          </p:cNvSpPr>
          <p:nvPr/>
        </p:nvSpPr>
        <p:spPr>
          <a:xfrm>
            <a:off x="285720" y="1714488"/>
            <a:ext cx="8858280" cy="328614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noProof="0" dirty="0" smtClean="0">
                <a:ln>
                  <a:noFill/>
                </a:ln>
                <a:solidFill>
                  <a:schemeClr val="tx2">
                    <a:lumMod val="60000"/>
                    <a:lumOff val="40000"/>
                  </a:schemeClr>
                </a:solidFill>
                <a:effectLst>
                  <a:outerShdw blurRad="38100" dist="38100" dir="2700000" algn="tl">
                    <a:srgbClr val="000000">
                      <a:alpha val="43137"/>
                    </a:srgbClr>
                  </a:outerShdw>
                </a:effectLst>
                <a:uLnTx/>
                <a:uFillTx/>
                <a:latin typeface="Lucida Handwriting" pitchFamily="66" charset="0"/>
                <a:ea typeface="+mj-ea"/>
                <a:cs typeface="+mj-cs"/>
              </a:rPr>
              <a:t>Mamelodi means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noProof="0" dirty="0" smtClean="0">
                <a:ln>
                  <a:noFill/>
                </a:ln>
                <a:solidFill>
                  <a:schemeClr val="tx2">
                    <a:lumMod val="60000"/>
                    <a:lumOff val="40000"/>
                  </a:schemeClr>
                </a:solidFill>
                <a:effectLst>
                  <a:outerShdw blurRad="38100" dist="38100" dir="2700000" algn="tl">
                    <a:srgbClr val="000000">
                      <a:alpha val="43137"/>
                    </a:srgbClr>
                  </a:outerShdw>
                </a:effectLst>
                <a:uLnTx/>
                <a:uFillTx/>
                <a:latin typeface="Lucida Handwriting" pitchFamily="66" charset="0"/>
                <a:ea typeface="+mj-ea"/>
                <a:cs typeface="+mj-cs"/>
              </a:rPr>
              <a:t>the</a:t>
            </a:r>
          </a:p>
          <a:p>
            <a:pPr lvl="0" algn="ctr">
              <a:spcBef>
                <a:spcPct val="0"/>
              </a:spcBef>
              <a:defRPr/>
            </a:pPr>
            <a:r>
              <a:rPr lang="en-ZA" sz="6000" dirty="0" smtClean="0">
                <a:solidFill>
                  <a:schemeClr val="tx2">
                    <a:lumMod val="60000"/>
                    <a:lumOff val="40000"/>
                  </a:schemeClr>
                </a:solidFill>
                <a:effectLst>
                  <a:outerShdw blurRad="38100" dist="38100" dir="2700000" algn="tl">
                    <a:srgbClr val="000000">
                      <a:alpha val="43137"/>
                    </a:srgbClr>
                  </a:outerShdw>
                </a:effectLst>
                <a:latin typeface="Lucida Handwriting" pitchFamily="66" charset="0"/>
                <a:ea typeface="+mj-ea"/>
                <a:cs typeface="+mj-cs"/>
              </a:rPr>
              <a:t>Mother of Melodies</a:t>
            </a:r>
          </a:p>
        </p:txBody>
      </p:sp>
      <p:sp>
        <p:nvSpPr>
          <p:cNvPr id="4" name="Slide Number Placeholder 3"/>
          <p:cNvSpPr>
            <a:spLocks noGrp="1"/>
          </p:cNvSpPr>
          <p:nvPr>
            <p:ph type="sldNum" sz="quarter" idx="12"/>
          </p:nvPr>
        </p:nvSpPr>
        <p:spPr/>
        <p:txBody>
          <a:bodyPr/>
          <a:lstStyle/>
          <a:p>
            <a:fld id="{8F430018-2B2D-4876-8E36-8F96232ED8C5}" type="slidenum">
              <a:rPr lang="en-ZA" smtClean="0"/>
              <a:pPr/>
              <a:t>29</a:t>
            </a:fld>
            <a:endParaRPr lang="en-ZA"/>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2162" name="Rectangle 2"/>
          <p:cNvSpPr>
            <a:spLocks noGrp="1" noChangeArrowheads="1"/>
          </p:cNvSpPr>
          <p:nvPr>
            <p:ph type="title"/>
          </p:nvPr>
        </p:nvSpPr>
        <p:spPr>
          <a:xfrm>
            <a:off x="468313" y="333375"/>
            <a:ext cx="8229600" cy="1143000"/>
          </a:xfrm>
        </p:spPr>
        <p:txBody>
          <a:bodyPr/>
          <a:lstStyle/>
          <a:p>
            <a:r>
              <a:rPr lang="en-ZA" dirty="0"/>
              <a:t>A brief look at Lesson Study</a:t>
            </a:r>
          </a:p>
        </p:txBody>
      </p:sp>
      <p:sp>
        <p:nvSpPr>
          <p:cNvPr id="92163" name="Text Box 3"/>
          <p:cNvSpPr txBox="1">
            <a:spLocks noChangeArrowheads="1"/>
          </p:cNvSpPr>
          <p:nvPr/>
        </p:nvSpPr>
        <p:spPr bwMode="auto">
          <a:xfrm>
            <a:off x="468313" y="1700213"/>
            <a:ext cx="8064500" cy="4616648"/>
          </a:xfrm>
          <a:prstGeom prst="rect">
            <a:avLst/>
          </a:prstGeom>
          <a:noFill/>
          <a:ln w="9525">
            <a:noFill/>
            <a:miter lim="800000"/>
            <a:headEnd/>
            <a:tailEnd/>
          </a:ln>
          <a:effectLst/>
        </p:spPr>
        <p:txBody>
          <a:bodyPr>
            <a:spAutoFit/>
          </a:bodyPr>
          <a:lstStyle/>
          <a:p>
            <a:pPr algn="just">
              <a:lnSpc>
                <a:spcPct val="150000"/>
              </a:lnSpc>
              <a:spcBef>
                <a:spcPct val="50000"/>
              </a:spcBef>
            </a:pPr>
            <a:r>
              <a:rPr lang="en-ZA" sz="2800" dirty="0"/>
              <a:t>Lesson Study is a popular </a:t>
            </a:r>
            <a:r>
              <a:rPr lang="en-ZA" sz="2800" dirty="0">
                <a:effectLst>
                  <a:outerShdw blurRad="38100" dist="38100" dir="2700000" algn="tl">
                    <a:srgbClr val="000000">
                      <a:alpha val="43137"/>
                    </a:srgbClr>
                  </a:outerShdw>
                </a:effectLst>
              </a:rPr>
              <a:t>professional development </a:t>
            </a:r>
            <a:r>
              <a:rPr lang="en-ZA" sz="2800" dirty="0"/>
              <a:t>process that Japanese teachers engage in to systematically examine their practice. The goal of lesson study is to improve the </a:t>
            </a:r>
            <a:r>
              <a:rPr lang="en-ZA" sz="2800" dirty="0">
                <a:effectLst>
                  <a:outerShdw blurRad="38100" dist="38100" dir="2700000" algn="tl">
                    <a:srgbClr val="000000">
                      <a:alpha val="43137"/>
                    </a:srgbClr>
                  </a:outerShdw>
                </a:effectLst>
              </a:rPr>
              <a:t>learning experience </a:t>
            </a:r>
            <a:r>
              <a:rPr lang="en-ZA" sz="2800" dirty="0"/>
              <a:t>that teachers provide to their students. It is a wide spread practice in Japan with a long history. The Japanese word for Lesson study is </a:t>
            </a:r>
            <a:r>
              <a:rPr lang="en-ZA" sz="2800" dirty="0" err="1"/>
              <a:t>Jugyokenkyo</a:t>
            </a:r>
            <a:r>
              <a:rPr lang="en-ZA" sz="2800" dirty="0"/>
              <a:t>. </a:t>
            </a:r>
          </a:p>
        </p:txBody>
      </p:sp>
      <p:sp>
        <p:nvSpPr>
          <p:cNvPr id="5" name="Slide Number Placeholder 4"/>
          <p:cNvSpPr>
            <a:spLocks noGrp="1"/>
          </p:cNvSpPr>
          <p:nvPr>
            <p:ph type="sldNum" sz="quarter" idx="12"/>
          </p:nvPr>
        </p:nvSpPr>
        <p:spPr/>
        <p:txBody>
          <a:bodyPr/>
          <a:lstStyle/>
          <a:p>
            <a:fld id="{8F430018-2B2D-4876-8E36-8F96232ED8C5}" type="slidenum">
              <a:rPr lang="en-ZA" smtClean="0"/>
              <a:pPr/>
              <a:t>3</a:t>
            </a:fld>
            <a:endParaRPr lang="en-ZA"/>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descr="exposure"/>
          <p:cNvSpPr>
            <a:spLocks noChangeAspect="1" noChangeArrowheads="1"/>
          </p:cNvSpPr>
          <p:nvPr/>
        </p:nvSpPr>
        <p:spPr bwMode="auto">
          <a:xfrm>
            <a:off x="0" y="0"/>
            <a:ext cx="9144000" cy="6858000"/>
          </a:xfrm>
          <a:prstGeom prst="rect">
            <a:avLst/>
          </a:prstGeom>
          <a:blipFill dpi="0" rotWithShape="1">
            <a:blip r:embed="rId2">
              <a:lum bright="40000" contrast="-40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4" name="Title 1"/>
          <p:cNvSpPr txBox="1">
            <a:spLocks/>
          </p:cNvSpPr>
          <p:nvPr/>
        </p:nvSpPr>
        <p:spPr>
          <a:xfrm>
            <a:off x="928662" y="714356"/>
            <a:ext cx="7500990" cy="5143536"/>
          </a:xfrm>
          <a:prstGeom prst="rect">
            <a:avLst/>
          </a:prstGeom>
        </p:spPr>
        <p:txBody>
          <a:bodyPr/>
          <a:lstStyle/>
          <a:p>
            <a:pPr lvl="0" algn="ctr">
              <a:lnSpc>
                <a:spcPct val="150000"/>
              </a:lnSpc>
              <a:spcBef>
                <a:spcPct val="0"/>
              </a:spcBef>
            </a:pPr>
            <a:r>
              <a:rPr lang="af-ZA" sz="3600" dirty="0" smtClean="0">
                <a:solidFill>
                  <a:schemeClr val="accent1">
                    <a:lumMod val="75000"/>
                  </a:schemeClr>
                </a:solidFill>
                <a:effectLst>
                  <a:outerShdw blurRad="38100" dist="38100" dir="2700000" algn="tl">
                    <a:srgbClr val="000000">
                      <a:alpha val="43137"/>
                    </a:srgbClr>
                  </a:outerShdw>
                </a:effectLst>
              </a:rPr>
              <a:t>The logo for the project is a sunflower. It is symbolic to the sunflower that turns her head towards the sun, her source of energy, and then distributes her seeds to create energy to those who will use her seeds.</a:t>
            </a:r>
            <a:endParaRPr kumimoji="0" lang="en-ZA" sz="3600" b="0" i="0" u="none" strike="noStrike" kern="1200" cap="none" spc="0" normalizeH="0" noProof="0" dirty="0" smtClean="0">
              <a:ln>
                <a:noFill/>
              </a:ln>
              <a:solidFill>
                <a:schemeClr val="accent1">
                  <a:lumMod val="75000"/>
                </a:schemeClr>
              </a:solidFill>
              <a:effectLst>
                <a:outerShdw blurRad="38100" dist="38100" dir="2700000" algn="tl">
                  <a:srgbClr val="000000">
                    <a:alpha val="43137"/>
                  </a:srgbClr>
                </a:outerShdw>
              </a:effectLst>
              <a:uLnTx/>
              <a:uFillTx/>
              <a:latin typeface="Lucida Handwriting" pitchFamily="66" charset="0"/>
              <a:ea typeface="+mj-ea"/>
              <a:cs typeface="+mj-cs"/>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30</a:t>
            </a:fld>
            <a:endParaRPr lang="en-ZA"/>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descr="exposure"/>
          <p:cNvSpPr>
            <a:spLocks noChangeAspect="1" noChangeArrowheads="1"/>
          </p:cNvSpPr>
          <p:nvPr/>
        </p:nvSpPr>
        <p:spPr bwMode="auto">
          <a:xfrm>
            <a:off x="0" y="0"/>
            <a:ext cx="9144000" cy="6858000"/>
          </a:xfrm>
          <a:prstGeom prst="rect">
            <a:avLst/>
          </a:prstGeom>
          <a:blipFill dpi="0" rotWithShape="1">
            <a:blip r:embed="rId2">
              <a:lum bright="40000" contrast="-40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4" name="Title 1"/>
          <p:cNvSpPr txBox="1">
            <a:spLocks/>
          </p:cNvSpPr>
          <p:nvPr/>
        </p:nvSpPr>
        <p:spPr>
          <a:xfrm>
            <a:off x="0" y="214290"/>
            <a:ext cx="9144000" cy="6429420"/>
          </a:xfrm>
          <a:prstGeom prst="rect">
            <a:avLst/>
          </a:prstGeom>
        </p:spPr>
        <p:txBody>
          <a:bodyPr/>
          <a:lstStyle/>
          <a:p>
            <a:pPr lvl="0" algn="ctr">
              <a:spcBef>
                <a:spcPct val="0"/>
              </a:spcBef>
            </a:pPr>
            <a:r>
              <a:rPr lang="af-ZA" sz="3600" dirty="0" smtClean="0">
                <a:solidFill>
                  <a:schemeClr val="accent1">
                    <a:lumMod val="75000"/>
                  </a:schemeClr>
                </a:solidFill>
                <a:effectLst>
                  <a:outerShdw blurRad="38100" dist="38100" dir="2700000" algn="tl">
                    <a:srgbClr val="000000">
                      <a:alpha val="43137"/>
                    </a:srgbClr>
                  </a:outerShdw>
                </a:effectLst>
              </a:rPr>
              <a:t>The “sun” is Mathematics</a:t>
            </a:r>
          </a:p>
          <a:p>
            <a:pPr lvl="0" algn="ctr">
              <a:spcBef>
                <a:spcPct val="0"/>
              </a:spcBef>
            </a:pPr>
            <a:r>
              <a:rPr lang="af-ZA" sz="3600" dirty="0" smtClean="0">
                <a:solidFill>
                  <a:schemeClr val="accent1">
                    <a:lumMod val="75000"/>
                  </a:schemeClr>
                </a:solidFill>
                <a:effectLst>
                  <a:outerShdw blurRad="38100" dist="38100" dir="2700000" algn="tl">
                    <a:srgbClr val="000000">
                      <a:alpha val="43137"/>
                    </a:srgbClr>
                  </a:outerShdw>
                </a:effectLst>
              </a:rPr>
              <a:t>The community of practice are the sunflowers.</a:t>
            </a:r>
          </a:p>
          <a:p>
            <a:pPr lvl="0" algn="ctr">
              <a:spcBef>
                <a:spcPct val="0"/>
              </a:spcBef>
            </a:pPr>
            <a:r>
              <a:rPr lang="af-ZA" sz="3600" dirty="0" smtClean="0">
                <a:solidFill>
                  <a:schemeClr val="accent1">
                    <a:lumMod val="75000"/>
                  </a:schemeClr>
                </a:solidFill>
                <a:effectLst>
                  <a:outerShdw blurRad="38100" dist="38100" dir="2700000" algn="tl">
                    <a:srgbClr val="000000">
                      <a:alpha val="43137"/>
                    </a:srgbClr>
                  </a:outerShdw>
                </a:effectLst>
              </a:rPr>
              <a:t>The seeds will be the effect that we have in the classroom.</a:t>
            </a:r>
          </a:p>
          <a:p>
            <a:pPr lvl="0" algn="ctr">
              <a:spcBef>
                <a:spcPct val="0"/>
              </a:spcBef>
            </a:pPr>
            <a:r>
              <a:rPr lang="af-ZA" sz="3600" dirty="0" smtClean="0">
                <a:solidFill>
                  <a:schemeClr val="accent1">
                    <a:lumMod val="75000"/>
                  </a:schemeClr>
                </a:solidFill>
                <a:effectLst>
                  <a:outerShdw blurRad="38100" dist="38100" dir="2700000" algn="tl">
                    <a:srgbClr val="000000">
                      <a:alpha val="43137"/>
                    </a:srgbClr>
                  </a:outerShdw>
                </a:effectLst>
              </a:rPr>
              <a:t>The seeds of the sunflower energises the learners in the classroom.</a:t>
            </a:r>
          </a:p>
          <a:p>
            <a:pPr lvl="0" algn="ctr">
              <a:spcBef>
                <a:spcPct val="0"/>
              </a:spcBef>
            </a:pPr>
            <a:r>
              <a:rPr lang="af-ZA" sz="3600" dirty="0" smtClean="0">
                <a:solidFill>
                  <a:schemeClr val="accent1">
                    <a:lumMod val="75000"/>
                  </a:schemeClr>
                </a:solidFill>
                <a:effectLst>
                  <a:outerShdw blurRad="38100" dist="38100" dir="2700000" algn="tl">
                    <a:srgbClr val="000000">
                      <a:alpha val="43137"/>
                    </a:srgbClr>
                  </a:outerShdw>
                </a:effectLst>
              </a:rPr>
              <a:t>The water and fertiliser will be the effort that we put into the project to make the seeds grow.</a:t>
            </a:r>
          </a:p>
          <a:p>
            <a:pPr lvl="0" algn="ctr">
              <a:spcBef>
                <a:spcPct val="0"/>
              </a:spcBef>
            </a:pPr>
            <a:endParaRPr lang="af-ZA" sz="3600" dirty="0" smtClean="0">
              <a:solidFill>
                <a:schemeClr val="accent1">
                  <a:lumMod val="75000"/>
                </a:schemeClr>
              </a:solidFill>
              <a:effectLst>
                <a:outerShdw blurRad="38100" dist="38100" dir="2700000" algn="tl">
                  <a:srgbClr val="000000">
                    <a:alpha val="43137"/>
                  </a:srgbClr>
                </a:outerShdw>
              </a:effectLst>
            </a:endParaRPr>
          </a:p>
          <a:p>
            <a:pPr lvl="0" algn="ctr">
              <a:spcBef>
                <a:spcPct val="0"/>
              </a:spcBef>
            </a:pPr>
            <a:r>
              <a:rPr lang="af-ZA" sz="3600" dirty="0" smtClean="0">
                <a:solidFill>
                  <a:schemeClr val="accent1">
                    <a:lumMod val="75000"/>
                  </a:schemeClr>
                </a:solidFill>
                <a:effectLst>
                  <a:outerShdw blurRad="38100" dist="38100" dir="2700000" algn="tl">
                    <a:srgbClr val="000000">
                      <a:alpha val="43137"/>
                    </a:srgbClr>
                  </a:outerShdw>
                </a:effectLst>
              </a:rPr>
              <a:t>We can plant the seeds again to help the next generation of the sunflower</a:t>
            </a:r>
          </a:p>
          <a:p>
            <a:pPr lvl="0" algn="ctr">
              <a:spcBef>
                <a:spcPct val="0"/>
              </a:spcBef>
            </a:pPr>
            <a:endParaRPr kumimoji="0" lang="en-ZA" sz="3600" b="0" i="0" u="none" strike="noStrike" kern="1200" cap="none" spc="0" normalizeH="0" noProof="0" dirty="0" smtClean="0">
              <a:ln>
                <a:noFill/>
              </a:ln>
              <a:solidFill>
                <a:schemeClr val="accent1">
                  <a:lumMod val="75000"/>
                </a:schemeClr>
              </a:solidFill>
              <a:effectLst>
                <a:outerShdw blurRad="38100" dist="38100" dir="2700000" algn="tl">
                  <a:srgbClr val="000000">
                    <a:alpha val="43137"/>
                  </a:srgbClr>
                </a:outerShdw>
              </a:effectLst>
              <a:uLnTx/>
              <a:uFillTx/>
              <a:latin typeface="Lucida Handwriting" pitchFamily="66" charset="0"/>
              <a:ea typeface="+mj-ea"/>
              <a:cs typeface="+mj-cs"/>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31</a:t>
            </a:fld>
            <a:endParaRPr lang="en-ZA"/>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descr="exposure"/>
          <p:cNvSpPr>
            <a:spLocks noChangeAspect="1" noChangeArrowheads="1"/>
          </p:cNvSpPr>
          <p:nvPr/>
        </p:nvSpPr>
        <p:spPr bwMode="auto">
          <a:xfrm>
            <a:off x="0" y="0"/>
            <a:ext cx="9144000" cy="6858000"/>
          </a:xfrm>
          <a:prstGeom prst="rect">
            <a:avLst/>
          </a:prstGeom>
          <a:blipFill dpi="0" rotWithShape="1">
            <a:blip r:embed="rId2">
              <a:lum bright="40000" contrast="-40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4" name="Title 1"/>
          <p:cNvSpPr txBox="1">
            <a:spLocks/>
          </p:cNvSpPr>
          <p:nvPr/>
        </p:nvSpPr>
        <p:spPr>
          <a:xfrm>
            <a:off x="1000100" y="500042"/>
            <a:ext cx="7500990" cy="2786082"/>
          </a:xfrm>
          <a:prstGeom prst="rect">
            <a:avLst/>
          </a:prstGeom>
        </p:spPr>
        <p:txBody>
          <a:bodyPr/>
          <a:lstStyle/>
          <a:p>
            <a:pPr lvl="0" algn="ctr">
              <a:lnSpc>
                <a:spcPct val="150000"/>
              </a:lnSpc>
              <a:spcBef>
                <a:spcPct val="0"/>
              </a:spcBef>
            </a:pPr>
            <a:r>
              <a:rPr lang="af-ZA" sz="3600" dirty="0" smtClean="0">
                <a:solidFill>
                  <a:schemeClr val="accent1">
                    <a:lumMod val="75000"/>
                  </a:schemeClr>
                </a:solidFill>
                <a:effectLst>
                  <a:outerShdw blurRad="38100" dist="38100" dir="2700000" algn="tl">
                    <a:srgbClr val="000000">
                      <a:alpha val="43137"/>
                    </a:srgbClr>
                  </a:outerShdw>
                </a:effectLst>
              </a:rPr>
              <a:t>With this project we hope to spread the seeds of Mathematics to the learners in our schools.</a:t>
            </a:r>
            <a:endParaRPr kumimoji="0" lang="en-ZA" sz="3600" b="0" i="0" u="none" strike="noStrike" kern="1200" cap="none" spc="0" normalizeH="0" noProof="0" dirty="0" smtClean="0">
              <a:ln>
                <a:noFill/>
              </a:ln>
              <a:solidFill>
                <a:schemeClr val="accent1">
                  <a:lumMod val="75000"/>
                </a:schemeClr>
              </a:solidFill>
              <a:effectLst>
                <a:outerShdw blurRad="38100" dist="38100" dir="2700000" algn="tl">
                  <a:srgbClr val="000000">
                    <a:alpha val="43137"/>
                  </a:srgbClr>
                </a:outerShdw>
              </a:effectLst>
              <a:uLnTx/>
              <a:uFillTx/>
              <a:latin typeface="Lucida Handwriting" pitchFamily="66" charset="0"/>
              <a:ea typeface="+mj-ea"/>
              <a:cs typeface="+mj-cs"/>
            </a:endParaRPr>
          </a:p>
        </p:txBody>
      </p:sp>
      <p:sp>
        <p:nvSpPr>
          <p:cNvPr id="5" name="Title 1"/>
          <p:cNvSpPr txBox="1">
            <a:spLocks/>
          </p:cNvSpPr>
          <p:nvPr/>
        </p:nvSpPr>
        <p:spPr>
          <a:xfrm>
            <a:off x="785786" y="3357562"/>
            <a:ext cx="7500990" cy="2857520"/>
          </a:xfrm>
          <a:prstGeom prst="rect">
            <a:avLst/>
          </a:prstGeom>
        </p:spPr>
        <p:txBody>
          <a:bodyPr/>
          <a:lstStyle/>
          <a:p>
            <a:pPr lvl="0" algn="ctr">
              <a:lnSpc>
                <a:spcPct val="150000"/>
              </a:lnSpc>
              <a:spcBef>
                <a:spcPct val="0"/>
              </a:spcBef>
            </a:pPr>
            <a:r>
              <a:rPr lang="af-ZA" sz="3600" dirty="0" smtClean="0">
                <a:solidFill>
                  <a:schemeClr val="accent1">
                    <a:lumMod val="75000"/>
                  </a:schemeClr>
                </a:solidFill>
                <a:effectLst>
                  <a:outerShdw blurRad="38100" dist="38100" dir="2700000" algn="tl">
                    <a:srgbClr val="000000">
                      <a:alpha val="43137"/>
                    </a:srgbClr>
                  </a:outerShdw>
                </a:effectLst>
              </a:rPr>
              <a:t>Once the project has firm roots in the selected schools, we want to sow the seeds in other schools in Mamelodi.</a:t>
            </a:r>
            <a:endParaRPr kumimoji="0" lang="en-ZA" sz="3600" b="0" i="0" u="none" strike="noStrike" kern="1200" cap="none" spc="0" normalizeH="0" noProof="0" dirty="0" smtClean="0">
              <a:ln>
                <a:noFill/>
              </a:ln>
              <a:solidFill>
                <a:schemeClr val="accent1">
                  <a:lumMod val="75000"/>
                </a:schemeClr>
              </a:solidFill>
              <a:effectLst>
                <a:outerShdw blurRad="38100" dist="38100" dir="2700000" algn="tl">
                  <a:srgbClr val="000000">
                    <a:alpha val="43137"/>
                  </a:srgbClr>
                </a:outerShdw>
              </a:effectLst>
              <a:uLnTx/>
              <a:uFillTx/>
              <a:latin typeface="Lucida Handwriting" pitchFamily="66" charset="0"/>
              <a:ea typeface="+mj-ea"/>
              <a:cs typeface="+mj-cs"/>
            </a:endParaRPr>
          </a:p>
        </p:txBody>
      </p:sp>
      <p:sp>
        <p:nvSpPr>
          <p:cNvPr id="6" name="Slide Number Placeholder 5"/>
          <p:cNvSpPr>
            <a:spLocks noGrp="1"/>
          </p:cNvSpPr>
          <p:nvPr>
            <p:ph type="sldNum" sz="quarter" idx="12"/>
          </p:nvPr>
        </p:nvSpPr>
        <p:spPr/>
        <p:txBody>
          <a:bodyPr/>
          <a:lstStyle/>
          <a:p>
            <a:fld id="{8F430018-2B2D-4876-8E36-8F96232ED8C5}" type="slidenum">
              <a:rPr lang="en-ZA" smtClean="0"/>
              <a:pPr/>
              <a:t>32</a:t>
            </a:fld>
            <a:endParaRPr lang="en-ZA"/>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extBox 1"/>
          <p:cNvSpPr txBox="1"/>
          <p:nvPr/>
        </p:nvSpPr>
        <p:spPr>
          <a:xfrm>
            <a:off x="1071538" y="2643182"/>
            <a:ext cx="7072362" cy="584775"/>
          </a:xfrm>
          <a:prstGeom prst="rect">
            <a:avLst/>
          </a:prstGeom>
          <a:noFill/>
        </p:spPr>
        <p:txBody>
          <a:bodyPr wrap="square" rtlCol="0">
            <a:spAutoFit/>
          </a:bodyPr>
          <a:lstStyle/>
          <a:p>
            <a:r>
              <a:rPr lang="en-US" sz="3200" dirty="0" smtClean="0"/>
              <a:t>Lesson study looks deceitfully simple.</a:t>
            </a:r>
            <a:endParaRPr lang="en-ZA" sz="3200" dirty="0"/>
          </a:p>
        </p:txBody>
      </p:sp>
      <p:sp>
        <p:nvSpPr>
          <p:cNvPr id="4" name="Slide Number Placeholder 3"/>
          <p:cNvSpPr>
            <a:spLocks noGrp="1"/>
          </p:cNvSpPr>
          <p:nvPr>
            <p:ph type="sldNum" sz="quarter" idx="12"/>
          </p:nvPr>
        </p:nvSpPr>
        <p:spPr/>
        <p:txBody>
          <a:bodyPr/>
          <a:lstStyle/>
          <a:p>
            <a:fld id="{8F430018-2B2D-4876-8E36-8F96232ED8C5}" type="slidenum">
              <a:rPr lang="en-ZA" smtClean="0"/>
              <a:pPr/>
              <a:t>33</a:t>
            </a:fld>
            <a:endParaRPr lang="en-ZA"/>
          </a:p>
        </p:txBody>
      </p:sp>
      <p:sp>
        <p:nvSpPr>
          <p:cNvPr id="5" name="TextBox 4"/>
          <p:cNvSpPr txBox="1"/>
          <p:nvPr/>
        </p:nvSpPr>
        <p:spPr>
          <a:xfrm>
            <a:off x="6500826" y="4857760"/>
            <a:ext cx="1785950" cy="369332"/>
          </a:xfrm>
          <a:prstGeom prst="rect">
            <a:avLst/>
          </a:prstGeom>
          <a:noFill/>
        </p:spPr>
        <p:txBody>
          <a:bodyPr wrap="square" rtlCol="0">
            <a:spAutoFit/>
          </a:bodyPr>
          <a:lstStyle/>
          <a:p>
            <a:endParaRPr lang="en-ZA" dirty="0"/>
          </a:p>
        </p:txBody>
      </p:sp>
      <p:sp>
        <p:nvSpPr>
          <p:cNvPr id="6" name="TextBox 5"/>
          <p:cNvSpPr txBox="1"/>
          <p:nvPr/>
        </p:nvSpPr>
        <p:spPr>
          <a:xfrm>
            <a:off x="6072198" y="4643446"/>
            <a:ext cx="2000264" cy="369332"/>
          </a:xfrm>
          <a:prstGeom prst="rect">
            <a:avLst/>
          </a:prstGeom>
          <a:noFill/>
        </p:spPr>
        <p:txBody>
          <a:bodyPr wrap="square" rtlCol="0">
            <a:spAutoFit/>
          </a:bodyPr>
          <a:lstStyle/>
          <a:p>
            <a:r>
              <a:rPr lang="en-US" dirty="0" smtClean="0">
                <a:hlinkClick r:id="rId3" action="ppaction://hlinksldjump"/>
              </a:rPr>
              <a:t>Slide 6</a:t>
            </a:r>
            <a:endParaRPr lang="en-ZA"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 name="Slide Number Placeholder 2"/>
          <p:cNvSpPr>
            <a:spLocks noGrp="1"/>
          </p:cNvSpPr>
          <p:nvPr>
            <p:ph type="sldNum" sz="quarter" idx="12"/>
          </p:nvPr>
        </p:nvSpPr>
        <p:spPr/>
        <p:txBody>
          <a:bodyPr/>
          <a:lstStyle/>
          <a:p>
            <a:fld id="{8F430018-2B2D-4876-8E36-8F96232ED8C5}" type="slidenum">
              <a:rPr lang="en-ZA" smtClean="0"/>
              <a:pPr/>
              <a:t>34</a:t>
            </a:fld>
            <a:endParaRPr lang="en-ZA"/>
          </a:p>
        </p:txBody>
      </p:sp>
      <p:sp>
        <p:nvSpPr>
          <p:cNvPr id="4" name="TextBox 3"/>
          <p:cNvSpPr txBox="1"/>
          <p:nvPr/>
        </p:nvSpPr>
        <p:spPr>
          <a:xfrm>
            <a:off x="571472" y="1357298"/>
            <a:ext cx="7929618" cy="769441"/>
          </a:xfrm>
          <a:prstGeom prst="rect">
            <a:avLst/>
          </a:prstGeom>
          <a:noFill/>
        </p:spPr>
        <p:txBody>
          <a:bodyPr wrap="square" rtlCol="0">
            <a:spAutoFit/>
          </a:bodyPr>
          <a:lstStyle/>
          <a:p>
            <a:r>
              <a:rPr lang="en-US" sz="4400" dirty="0" smtClean="0"/>
              <a:t>We deal with content knowledge</a:t>
            </a:r>
            <a:endParaRPr lang="en-ZA" sz="4400" dirty="0" smtClean="0"/>
          </a:p>
        </p:txBody>
      </p:sp>
      <p:sp>
        <p:nvSpPr>
          <p:cNvPr id="6" name="TextBox 5"/>
          <p:cNvSpPr txBox="1"/>
          <p:nvPr/>
        </p:nvSpPr>
        <p:spPr>
          <a:xfrm>
            <a:off x="595285" y="2322228"/>
            <a:ext cx="7929618" cy="1446550"/>
          </a:xfrm>
          <a:prstGeom prst="rect">
            <a:avLst/>
          </a:prstGeom>
          <a:noFill/>
        </p:spPr>
        <p:txBody>
          <a:bodyPr wrap="square" rtlCol="0">
            <a:spAutoFit/>
          </a:bodyPr>
          <a:lstStyle/>
          <a:p>
            <a:r>
              <a:rPr lang="en-US" sz="4400" dirty="0" smtClean="0"/>
              <a:t>We deal with pedagogical content knowledge</a:t>
            </a:r>
            <a:endParaRPr lang="en-ZA" sz="4400" dirty="0" smtClean="0"/>
          </a:p>
        </p:txBody>
      </p:sp>
      <p:sp>
        <p:nvSpPr>
          <p:cNvPr id="7" name="TextBox 6"/>
          <p:cNvSpPr txBox="1"/>
          <p:nvPr/>
        </p:nvSpPr>
        <p:spPr>
          <a:xfrm>
            <a:off x="619098" y="3964267"/>
            <a:ext cx="7929618" cy="769441"/>
          </a:xfrm>
          <a:prstGeom prst="rect">
            <a:avLst/>
          </a:prstGeom>
          <a:noFill/>
        </p:spPr>
        <p:txBody>
          <a:bodyPr wrap="square" rtlCol="0">
            <a:spAutoFit/>
          </a:bodyPr>
          <a:lstStyle/>
          <a:p>
            <a:r>
              <a:rPr lang="en-US" sz="4400" dirty="0" smtClean="0"/>
              <a:t>We use concrete materials </a:t>
            </a:r>
            <a:endParaRPr lang="en-ZA" sz="4400" dirty="0" smtClean="0"/>
          </a:p>
        </p:txBody>
      </p:sp>
      <p:sp>
        <p:nvSpPr>
          <p:cNvPr id="8" name="TextBox 7"/>
          <p:cNvSpPr txBox="1"/>
          <p:nvPr/>
        </p:nvSpPr>
        <p:spPr>
          <a:xfrm>
            <a:off x="642910" y="4929198"/>
            <a:ext cx="8215370" cy="769441"/>
          </a:xfrm>
          <a:prstGeom prst="rect">
            <a:avLst/>
          </a:prstGeom>
          <a:noFill/>
        </p:spPr>
        <p:txBody>
          <a:bodyPr wrap="square" rtlCol="0">
            <a:spAutoFit/>
          </a:bodyPr>
          <a:lstStyle/>
          <a:p>
            <a:r>
              <a:rPr lang="en-US" sz="4400" dirty="0" smtClean="0"/>
              <a:t>We simulate a classroom situation</a:t>
            </a:r>
            <a:endParaRPr lang="en-ZA" sz="44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 name="Slide Number Placeholder 2"/>
          <p:cNvSpPr>
            <a:spLocks noGrp="1"/>
          </p:cNvSpPr>
          <p:nvPr>
            <p:ph type="sldNum" sz="quarter" idx="12"/>
          </p:nvPr>
        </p:nvSpPr>
        <p:spPr/>
        <p:txBody>
          <a:bodyPr/>
          <a:lstStyle/>
          <a:p>
            <a:fld id="{8F430018-2B2D-4876-8E36-8F96232ED8C5}" type="slidenum">
              <a:rPr lang="en-ZA" smtClean="0"/>
              <a:pPr/>
              <a:t>35</a:t>
            </a:fld>
            <a:endParaRPr lang="en-ZA"/>
          </a:p>
        </p:txBody>
      </p:sp>
      <p:sp>
        <p:nvSpPr>
          <p:cNvPr id="4" name="TextBox 3"/>
          <p:cNvSpPr txBox="1"/>
          <p:nvPr/>
        </p:nvSpPr>
        <p:spPr>
          <a:xfrm>
            <a:off x="1714480" y="1500174"/>
            <a:ext cx="6643734" cy="769441"/>
          </a:xfrm>
          <a:prstGeom prst="rect">
            <a:avLst/>
          </a:prstGeom>
          <a:noFill/>
        </p:spPr>
        <p:txBody>
          <a:bodyPr wrap="square" rtlCol="0">
            <a:spAutoFit/>
          </a:bodyPr>
          <a:lstStyle/>
          <a:p>
            <a:r>
              <a:rPr lang="en-US" sz="4400" dirty="0" smtClean="0"/>
              <a:t>We follow the procedure…</a:t>
            </a:r>
            <a:endParaRPr lang="en-ZA" sz="4400" dirty="0" smtClean="0"/>
          </a:p>
        </p:txBody>
      </p:sp>
      <p:sp>
        <p:nvSpPr>
          <p:cNvPr id="5" name="TextBox 4"/>
          <p:cNvSpPr txBox="1"/>
          <p:nvPr/>
        </p:nvSpPr>
        <p:spPr>
          <a:xfrm>
            <a:off x="1928794" y="3500438"/>
            <a:ext cx="6072230" cy="769441"/>
          </a:xfrm>
          <a:prstGeom prst="rect">
            <a:avLst/>
          </a:prstGeom>
          <a:noFill/>
        </p:spPr>
        <p:txBody>
          <a:bodyPr wrap="square" rtlCol="0">
            <a:spAutoFit/>
          </a:bodyPr>
          <a:lstStyle/>
          <a:p>
            <a:r>
              <a:rPr lang="en-US" sz="4400" dirty="0" smtClean="0"/>
              <a:t>We plan a lesson…</a:t>
            </a:r>
            <a:endParaRPr lang="en-ZA" sz="4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G:\D research\Empirical study\Mamelodi Project\Mamelodi Photos\Mamelodi 163.jpg"/>
          <p:cNvPicPr>
            <a:picLocks noChangeAspect="1" noChangeArrowheads="1"/>
          </p:cNvPicPr>
          <p:nvPr/>
        </p:nvPicPr>
        <p:blipFill>
          <a:blip r:embed="rId2"/>
          <a:srcRect/>
          <a:stretch>
            <a:fillRect/>
          </a:stretch>
        </p:blipFill>
        <p:spPr bwMode="auto">
          <a:xfrm>
            <a:off x="142844" y="142852"/>
            <a:ext cx="8858280" cy="6643710"/>
          </a:xfrm>
          <a:prstGeom prst="rect">
            <a:avLst/>
          </a:prstGeom>
          <a:noFill/>
        </p:spPr>
      </p:pic>
      <p:sp>
        <p:nvSpPr>
          <p:cNvPr id="3" name="Slide Number Placeholder 2"/>
          <p:cNvSpPr>
            <a:spLocks noGrp="1"/>
          </p:cNvSpPr>
          <p:nvPr>
            <p:ph type="sldNum" sz="quarter" idx="12"/>
          </p:nvPr>
        </p:nvSpPr>
        <p:spPr/>
        <p:txBody>
          <a:bodyPr/>
          <a:lstStyle/>
          <a:p>
            <a:fld id="{8F430018-2B2D-4876-8E36-8F96232ED8C5}" type="slidenum">
              <a:rPr lang="en-ZA" smtClean="0"/>
              <a:pPr/>
              <a:t>36</a:t>
            </a:fld>
            <a:endParaRPr lang="en-ZA"/>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 name="Slide Number Placeholder 2"/>
          <p:cNvSpPr>
            <a:spLocks noGrp="1"/>
          </p:cNvSpPr>
          <p:nvPr>
            <p:ph type="sldNum" sz="quarter" idx="12"/>
          </p:nvPr>
        </p:nvSpPr>
        <p:spPr/>
        <p:txBody>
          <a:bodyPr/>
          <a:lstStyle/>
          <a:p>
            <a:fld id="{8F430018-2B2D-4876-8E36-8F96232ED8C5}" type="slidenum">
              <a:rPr lang="en-ZA" smtClean="0"/>
              <a:pPr/>
              <a:t>37</a:t>
            </a:fld>
            <a:endParaRPr lang="en-ZA"/>
          </a:p>
        </p:txBody>
      </p:sp>
      <p:sp>
        <p:nvSpPr>
          <p:cNvPr id="4" name="TextBox 3"/>
          <p:cNvSpPr txBox="1"/>
          <p:nvPr/>
        </p:nvSpPr>
        <p:spPr>
          <a:xfrm>
            <a:off x="1428728" y="2214554"/>
            <a:ext cx="6786610" cy="1446550"/>
          </a:xfrm>
          <a:prstGeom prst="rect">
            <a:avLst/>
          </a:prstGeom>
          <a:noFill/>
        </p:spPr>
        <p:txBody>
          <a:bodyPr wrap="square" rtlCol="0">
            <a:spAutoFit/>
          </a:bodyPr>
          <a:lstStyle/>
          <a:p>
            <a:r>
              <a:rPr lang="en-US" sz="4400" dirty="0" smtClean="0"/>
              <a:t>We set up a classroom with eager learners</a:t>
            </a:r>
            <a:endParaRPr lang="en-ZA" sz="44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D research\Empirical study\Mamelodi Project\Mamelodi Photos\Mamelodi 095.jpg"/>
          <p:cNvPicPr>
            <a:picLocks noChangeAspect="1" noChangeArrowheads="1"/>
          </p:cNvPicPr>
          <p:nvPr/>
        </p:nvPicPr>
        <p:blipFill>
          <a:blip r:embed="rId2"/>
          <a:srcRect/>
          <a:stretch>
            <a:fillRect/>
          </a:stretch>
        </p:blipFill>
        <p:spPr bwMode="auto">
          <a:xfrm>
            <a:off x="357158" y="214290"/>
            <a:ext cx="8382059" cy="6286544"/>
          </a:xfrm>
          <a:prstGeom prst="rect">
            <a:avLst/>
          </a:prstGeom>
          <a:noFill/>
        </p:spPr>
      </p:pic>
      <p:sp>
        <p:nvSpPr>
          <p:cNvPr id="3" name="Slide Number Placeholder 2"/>
          <p:cNvSpPr>
            <a:spLocks noGrp="1"/>
          </p:cNvSpPr>
          <p:nvPr>
            <p:ph type="sldNum" sz="quarter" idx="12"/>
          </p:nvPr>
        </p:nvSpPr>
        <p:spPr/>
        <p:txBody>
          <a:bodyPr/>
          <a:lstStyle/>
          <a:p>
            <a:fld id="{8F430018-2B2D-4876-8E36-8F96232ED8C5}" type="slidenum">
              <a:rPr lang="en-ZA" smtClean="0"/>
              <a:pPr/>
              <a:t>38</a:t>
            </a:fld>
            <a:endParaRPr lang="en-ZA"/>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 name="Slide Number Placeholder 2"/>
          <p:cNvSpPr>
            <a:spLocks noGrp="1"/>
          </p:cNvSpPr>
          <p:nvPr>
            <p:ph type="sldNum" sz="quarter" idx="12"/>
          </p:nvPr>
        </p:nvSpPr>
        <p:spPr/>
        <p:txBody>
          <a:bodyPr/>
          <a:lstStyle/>
          <a:p>
            <a:fld id="{8F430018-2B2D-4876-8E36-8F96232ED8C5}" type="slidenum">
              <a:rPr lang="en-ZA" smtClean="0"/>
              <a:pPr/>
              <a:t>39</a:t>
            </a:fld>
            <a:endParaRPr lang="en-ZA"/>
          </a:p>
        </p:txBody>
      </p:sp>
      <p:sp>
        <p:nvSpPr>
          <p:cNvPr id="4" name="TextBox 3"/>
          <p:cNvSpPr txBox="1"/>
          <p:nvPr/>
        </p:nvSpPr>
        <p:spPr>
          <a:xfrm>
            <a:off x="1428728" y="2214554"/>
            <a:ext cx="6786610" cy="1446550"/>
          </a:xfrm>
          <a:prstGeom prst="rect">
            <a:avLst/>
          </a:prstGeom>
          <a:noFill/>
        </p:spPr>
        <p:txBody>
          <a:bodyPr wrap="square" rtlCol="0">
            <a:spAutoFit/>
          </a:bodyPr>
          <a:lstStyle/>
          <a:p>
            <a:r>
              <a:rPr lang="en-US" sz="4400" dirty="0" smtClean="0"/>
              <a:t>We engage ourselves in the learners’ activities</a:t>
            </a:r>
            <a:endParaRPr lang="en-ZA" sz="44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3186" name="Rectangle 2"/>
          <p:cNvSpPr>
            <a:spLocks noGrp="1" noChangeArrowheads="1"/>
          </p:cNvSpPr>
          <p:nvPr>
            <p:ph type="title"/>
          </p:nvPr>
        </p:nvSpPr>
        <p:spPr>
          <a:xfrm>
            <a:off x="468313" y="188913"/>
            <a:ext cx="8229600" cy="1143000"/>
          </a:xfrm>
        </p:spPr>
        <p:txBody>
          <a:bodyPr/>
          <a:lstStyle/>
          <a:p>
            <a:r>
              <a:rPr lang="en-ZA" dirty="0"/>
              <a:t>A brief look at Lesson Study</a:t>
            </a:r>
          </a:p>
        </p:txBody>
      </p:sp>
      <p:sp>
        <p:nvSpPr>
          <p:cNvPr id="93187" name="Text Box 3"/>
          <p:cNvSpPr txBox="1">
            <a:spLocks noChangeArrowheads="1"/>
          </p:cNvSpPr>
          <p:nvPr/>
        </p:nvSpPr>
        <p:spPr bwMode="auto">
          <a:xfrm>
            <a:off x="468313" y="1272637"/>
            <a:ext cx="8064500" cy="4947188"/>
          </a:xfrm>
          <a:prstGeom prst="rect">
            <a:avLst/>
          </a:prstGeom>
          <a:noFill/>
          <a:ln w="9525">
            <a:noFill/>
            <a:miter lim="800000"/>
            <a:headEnd/>
            <a:tailEnd/>
          </a:ln>
          <a:effectLst/>
        </p:spPr>
        <p:txBody>
          <a:bodyPr>
            <a:spAutoFit/>
          </a:bodyPr>
          <a:lstStyle/>
          <a:p>
            <a:pPr algn="just">
              <a:lnSpc>
                <a:spcPct val="110000"/>
              </a:lnSpc>
              <a:spcBef>
                <a:spcPct val="50000"/>
              </a:spcBef>
            </a:pPr>
            <a:r>
              <a:rPr lang="en-ZA" sz="2400" i="1" dirty="0" err="1"/>
              <a:t>Jugyo</a:t>
            </a:r>
            <a:r>
              <a:rPr lang="en-ZA" sz="2400" dirty="0"/>
              <a:t> means lesson and </a:t>
            </a:r>
            <a:r>
              <a:rPr lang="en-ZA" sz="2400" i="1" dirty="0" err="1"/>
              <a:t>kenkyo</a:t>
            </a:r>
            <a:r>
              <a:rPr lang="en-ZA" sz="2400" dirty="0"/>
              <a:t> means study or research. Lesson study is often conducted by teachers who gather at schools, clubs, government organisations and teacher training programmes. The most popular form of lesson study is “</a:t>
            </a:r>
            <a:r>
              <a:rPr lang="en-ZA" sz="2400" i="1" dirty="0" err="1"/>
              <a:t>Konaikenshu</a:t>
            </a:r>
            <a:r>
              <a:rPr lang="en-ZA" sz="2400" dirty="0"/>
              <a:t>”. </a:t>
            </a:r>
            <a:r>
              <a:rPr lang="en-ZA" sz="2400" i="1" dirty="0" err="1"/>
              <a:t>Konai</a:t>
            </a:r>
            <a:r>
              <a:rPr lang="en-ZA" sz="2400" dirty="0"/>
              <a:t> means “in school” and </a:t>
            </a:r>
            <a:r>
              <a:rPr lang="en-ZA" sz="2400" i="1" dirty="0" err="1"/>
              <a:t>kenshu</a:t>
            </a:r>
            <a:r>
              <a:rPr lang="en-ZA" sz="2400" dirty="0"/>
              <a:t> means training. </a:t>
            </a:r>
            <a:r>
              <a:rPr lang="en-ZA" sz="2400" i="1" dirty="0" err="1"/>
              <a:t>Konaikenshu</a:t>
            </a:r>
            <a:r>
              <a:rPr lang="en-ZA" sz="2400" dirty="0"/>
              <a:t> is a form of in-school training that brings together the staff of a school to work on a sustaining and focussed manner on a school wide goal. A common practice is to make a school-like </a:t>
            </a:r>
            <a:r>
              <a:rPr lang="en-ZA" sz="2400" dirty="0" err="1"/>
              <a:t>Kenshu</a:t>
            </a:r>
            <a:r>
              <a:rPr lang="en-ZA" sz="2400" dirty="0"/>
              <a:t> goal a Lesson Study goal. In fact, Lesson Study is by far the most common activity conducted during </a:t>
            </a:r>
            <a:r>
              <a:rPr lang="en-ZA" sz="2400" i="1" dirty="0" err="1"/>
              <a:t>Konaikenshu</a:t>
            </a:r>
            <a:r>
              <a:rPr lang="en-ZA" sz="2400" dirty="0"/>
              <a:t>. The focus of during a </a:t>
            </a:r>
            <a:r>
              <a:rPr lang="en-ZA" sz="2400" dirty="0" err="1"/>
              <a:t>Konaikenshu</a:t>
            </a:r>
            <a:r>
              <a:rPr lang="en-ZA" sz="2400" dirty="0"/>
              <a:t> session would be typically on the following three main activities:</a:t>
            </a:r>
          </a:p>
        </p:txBody>
      </p:sp>
      <p:sp>
        <p:nvSpPr>
          <p:cNvPr id="5" name="Slide Number Placeholder 4"/>
          <p:cNvSpPr>
            <a:spLocks noGrp="1"/>
          </p:cNvSpPr>
          <p:nvPr>
            <p:ph type="sldNum" sz="quarter" idx="12"/>
          </p:nvPr>
        </p:nvSpPr>
        <p:spPr/>
        <p:txBody>
          <a:bodyPr/>
          <a:lstStyle/>
          <a:p>
            <a:fld id="{8F430018-2B2D-4876-8E36-8F96232ED8C5}" type="slidenum">
              <a:rPr lang="en-ZA" smtClean="0"/>
              <a:pPr/>
              <a:t>4</a:t>
            </a:fld>
            <a:endParaRPr lang="en-ZA"/>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D research\Empirical study\Mamelodi Project\Mamelodi Photos\Mamelodi 117.jpg"/>
          <p:cNvPicPr>
            <a:picLocks noChangeAspect="1" noChangeArrowheads="1"/>
          </p:cNvPicPr>
          <p:nvPr/>
        </p:nvPicPr>
        <p:blipFill>
          <a:blip r:embed="rId2"/>
          <a:srcRect/>
          <a:stretch>
            <a:fillRect/>
          </a:stretch>
        </p:blipFill>
        <p:spPr bwMode="auto">
          <a:xfrm>
            <a:off x="500035" y="285728"/>
            <a:ext cx="8262994" cy="6197246"/>
          </a:xfrm>
          <a:prstGeom prst="rect">
            <a:avLst/>
          </a:prstGeom>
          <a:noFill/>
        </p:spPr>
      </p:pic>
      <p:sp>
        <p:nvSpPr>
          <p:cNvPr id="3" name="Slide Number Placeholder 2"/>
          <p:cNvSpPr>
            <a:spLocks noGrp="1"/>
          </p:cNvSpPr>
          <p:nvPr>
            <p:ph type="sldNum" sz="quarter" idx="12"/>
          </p:nvPr>
        </p:nvSpPr>
        <p:spPr/>
        <p:txBody>
          <a:bodyPr/>
          <a:lstStyle/>
          <a:p>
            <a:fld id="{8F430018-2B2D-4876-8E36-8F96232ED8C5}" type="slidenum">
              <a:rPr lang="en-ZA" smtClean="0"/>
              <a:pPr/>
              <a:t>40</a:t>
            </a:fld>
            <a:endParaRPr lang="en-ZA"/>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D research\Empirical study\Mamelodi Project\Mamelodi Photos\Mamelodi 125.jpg"/>
          <p:cNvPicPr>
            <a:picLocks noChangeAspect="1" noChangeArrowheads="1"/>
          </p:cNvPicPr>
          <p:nvPr/>
        </p:nvPicPr>
        <p:blipFill>
          <a:blip r:embed="rId2"/>
          <a:srcRect/>
          <a:stretch>
            <a:fillRect/>
          </a:stretch>
        </p:blipFill>
        <p:spPr bwMode="auto">
          <a:xfrm>
            <a:off x="285719" y="285728"/>
            <a:ext cx="8477309" cy="6357982"/>
          </a:xfrm>
          <a:prstGeom prst="rect">
            <a:avLst/>
          </a:prstGeom>
          <a:noFill/>
        </p:spPr>
      </p:pic>
      <p:sp>
        <p:nvSpPr>
          <p:cNvPr id="3" name="Slide Number Placeholder 2"/>
          <p:cNvSpPr>
            <a:spLocks noGrp="1"/>
          </p:cNvSpPr>
          <p:nvPr>
            <p:ph type="sldNum" sz="quarter" idx="12"/>
          </p:nvPr>
        </p:nvSpPr>
        <p:spPr/>
        <p:txBody>
          <a:bodyPr/>
          <a:lstStyle/>
          <a:p>
            <a:fld id="{8F430018-2B2D-4876-8E36-8F96232ED8C5}" type="slidenum">
              <a:rPr lang="en-ZA" smtClean="0"/>
              <a:pPr/>
              <a:t>41</a:t>
            </a:fld>
            <a:endParaRPr lang="en-ZA"/>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 name="Slide Number Placeholder 2"/>
          <p:cNvSpPr>
            <a:spLocks noGrp="1"/>
          </p:cNvSpPr>
          <p:nvPr>
            <p:ph type="sldNum" sz="quarter" idx="12"/>
          </p:nvPr>
        </p:nvSpPr>
        <p:spPr/>
        <p:txBody>
          <a:bodyPr/>
          <a:lstStyle/>
          <a:p>
            <a:fld id="{8F430018-2B2D-4876-8E36-8F96232ED8C5}" type="slidenum">
              <a:rPr lang="en-ZA" smtClean="0"/>
              <a:pPr/>
              <a:t>42</a:t>
            </a:fld>
            <a:endParaRPr lang="en-ZA"/>
          </a:p>
        </p:txBody>
      </p:sp>
      <p:sp>
        <p:nvSpPr>
          <p:cNvPr id="4" name="TextBox 3"/>
          <p:cNvSpPr txBox="1"/>
          <p:nvPr/>
        </p:nvSpPr>
        <p:spPr>
          <a:xfrm>
            <a:off x="1857356" y="2071678"/>
            <a:ext cx="5500726" cy="769441"/>
          </a:xfrm>
          <a:prstGeom prst="rect">
            <a:avLst/>
          </a:prstGeom>
          <a:noFill/>
        </p:spPr>
        <p:txBody>
          <a:bodyPr wrap="square" rtlCol="0">
            <a:spAutoFit/>
          </a:bodyPr>
          <a:lstStyle/>
          <a:p>
            <a:r>
              <a:rPr lang="en-US" sz="4400" dirty="0" smtClean="0"/>
              <a:t>We discuss the lesson </a:t>
            </a:r>
            <a:endParaRPr lang="en-ZA" sz="44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 name="Slide Number Placeholder 2"/>
          <p:cNvSpPr>
            <a:spLocks noGrp="1"/>
          </p:cNvSpPr>
          <p:nvPr>
            <p:ph type="sldNum" sz="quarter" idx="12"/>
          </p:nvPr>
        </p:nvSpPr>
        <p:spPr/>
        <p:txBody>
          <a:bodyPr/>
          <a:lstStyle/>
          <a:p>
            <a:fld id="{8F430018-2B2D-4876-8E36-8F96232ED8C5}" type="slidenum">
              <a:rPr lang="en-ZA" smtClean="0"/>
              <a:pPr/>
              <a:t>43</a:t>
            </a:fld>
            <a:endParaRPr lang="en-ZA"/>
          </a:p>
        </p:txBody>
      </p:sp>
      <p:pic>
        <p:nvPicPr>
          <p:cNvPr id="5" name="Picture 4" descr="Mamelodi 140.jpg"/>
          <p:cNvPicPr>
            <a:picLocks noChangeAspect="1"/>
          </p:cNvPicPr>
          <p:nvPr/>
        </p:nvPicPr>
        <p:blipFill>
          <a:blip r:embed="rId3"/>
          <a:stretch>
            <a:fillRect/>
          </a:stretch>
        </p:blipFill>
        <p:spPr>
          <a:xfrm>
            <a:off x="285720" y="160711"/>
            <a:ext cx="8643998" cy="6482999"/>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 name="Slide Number Placeholder 2"/>
          <p:cNvSpPr>
            <a:spLocks noGrp="1"/>
          </p:cNvSpPr>
          <p:nvPr>
            <p:ph type="sldNum" sz="quarter" idx="12"/>
          </p:nvPr>
        </p:nvSpPr>
        <p:spPr/>
        <p:txBody>
          <a:bodyPr/>
          <a:lstStyle/>
          <a:p>
            <a:fld id="{8F430018-2B2D-4876-8E36-8F96232ED8C5}" type="slidenum">
              <a:rPr lang="en-ZA" smtClean="0"/>
              <a:pPr/>
              <a:t>44</a:t>
            </a:fld>
            <a:endParaRPr lang="en-ZA"/>
          </a:p>
        </p:txBody>
      </p:sp>
      <p:sp>
        <p:nvSpPr>
          <p:cNvPr id="4" name="TextBox 3"/>
          <p:cNvSpPr txBox="1"/>
          <p:nvPr/>
        </p:nvSpPr>
        <p:spPr>
          <a:xfrm>
            <a:off x="1857356" y="2071678"/>
            <a:ext cx="5500726" cy="769441"/>
          </a:xfrm>
          <a:prstGeom prst="rect">
            <a:avLst/>
          </a:prstGeom>
          <a:noFill/>
        </p:spPr>
        <p:txBody>
          <a:bodyPr wrap="square" rtlCol="0">
            <a:spAutoFit/>
          </a:bodyPr>
          <a:lstStyle/>
          <a:p>
            <a:r>
              <a:rPr lang="en-US" sz="4400" dirty="0" smtClean="0"/>
              <a:t>We redesign the lesson</a:t>
            </a:r>
            <a:endParaRPr lang="en-ZA" sz="44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 name="Slide Number Placeholder 2"/>
          <p:cNvSpPr>
            <a:spLocks noGrp="1"/>
          </p:cNvSpPr>
          <p:nvPr>
            <p:ph type="sldNum" sz="quarter" idx="12"/>
          </p:nvPr>
        </p:nvSpPr>
        <p:spPr/>
        <p:txBody>
          <a:bodyPr/>
          <a:lstStyle/>
          <a:p>
            <a:fld id="{8F430018-2B2D-4876-8E36-8F96232ED8C5}" type="slidenum">
              <a:rPr lang="en-ZA" smtClean="0"/>
              <a:pPr/>
              <a:t>45</a:t>
            </a:fld>
            <a:endParaRPr lang="en-ZA"/>
          </a:p>
        </p:txBody>
      </p:sp>
      <p:pic>
        <p:nvPicPr>
          <p:cNvPr id="5" name="Picture 4" descr="Lesson plan Mamelodi.JPG"/>
          <p:cNvPicPr>
            <a:picLocks noChangeAspect="1"/>
          </p:cNvPicPr>
          <p:nvPr/>
        </p:nvPicPr>
        <p:blipFill>
          <a:blip r:embed="rId3"/>
          <a:stretch>
            <a:fillRect/>
          </a:stretch>
        </p:blipFill>
        <p:spPr>
          <a:xfrm>
            <a:off x="-32" y="0"/>
            <a:ext cx="9144063" cy="6858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Slide Number Placeholder 5"/>
          <p:cNvSpPr>
            <a:spLocks noGrp="1"/>
          </p:cNvSpPr>
          <p:nvPr>
            <p:ph type="sldNum" sz="quarter" idx="12"/>
          </p:nvPr>
        </p:nvSpPr>
        <p:spPr/>
        <p:txBody>
          <a:bodyPr/>
          <a:lstStyle/>
          <a:p>
            <a:fld id="{8F430018-2B2D-4876-8E36-8F96232ED8C5}" type="slidenum">
              <a:rPr lang="en-ZA" smtClean="0"/>
              <a:pPr/>
              <a:t>46</a:t>
            </a:fld>
            <a:endParaRPr lang="en-ZA"/>
          </a:p>
        </p:txBody>
      </p:sp>
      <p:pic>
        <p:nvPicPr>
          <p:cNvPr id="1026" name="Picture 2"/>
          <p:cNvPicPr>
            <a:picLocks noChangeAspect="1" noChangeArrowheads="1"/>
          </p:cNvPicPr>
          <p:nvPr/>
        </p:nvPicPr>
        <p:blipFill>
          <a:blip r:embed="rId4"/>
          <a:srcRect/>
          <a:stretch>
            <a:fillRect/>
          </a:stretch>
        </p:blipFill>
        <p:spPr bwMode="auto">
          <a:xfrm>
            <a:off x="500034" y="666578"/>
            <a:ext cx="8215338" cy="6191422"/>
          </a:xfrm>
          <a:prstGeom prst="rect">
            <a:avLst/>
          </a:prstGeom>
          <a:noFill/>
          <a:ln w="9525">
            <a:noFill/>
            <a:miter lim="800000"/>
            <a:headEnd/>
            <a:tailEnd/>
          </a:ln>
        </p:spPr>
      </p:pic>
      <p:sp>
        <p:nvSpPr>
          <p:cNvPr id="8" name="TextBox 7"/>
          <p:cNvSpPr txBox="1"/>
          <p:nvPr/>
        </p:nvSpPr>
        <p:spPr>
          <a:xfrm>
            <a:off x="285720" y="0"/>
            <a:ext cx="8858280" cy="584775"/>
          </a:xfrm>
          <a:prstGeom prst="rect">
            <a:avLst/>
          </a:prstGeom>
          <a:noFill/>
        </p:spPr>
        <p:txBody>
          <a:bodyPr wrap="square" rtlCol="0">
            <a:spAutoFit/>
          </a:bodyPr>
          <a:lstStyle/>
          <a:p>
            <a:pPr algn="ctr"/>
            <a:r>
              <a:rPr lang="en-US" sz="3200" dirty="0" smtClean="0"/>
              <a:t>Snapshot (lesson on volume of a rectangular prism)</a:t>
            </a:r>
            <a:endParaRPr lang="en-ZA" sz="3200" dirty="0"/>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42910" y="2714620"/>
            <a:ext cx="7772400" cy="1143000"/>
          </a:xfrm>
        </p:spPr>
        <p:txBody>
          <a:bodyPr>
            <a:noAutofit/>
          </a:bodyPr>
          <a:lstStyle/>
          <a:p>
            <a:r>
              <a:rPr lang="en-ZA" altLang="ja-JP" sz="8000" dirty="0" smtClean="0">
                <a:ea typeface="ＭＳ Ｐゴシック" pitchFamily="50" charset="-128"/>
              </a:rPr>
              <a:t>Challenges</a:t>
            </a:r>
            <a:endParaRPr lang="en-GB" altLang="ja-JP" sz="8000" dirty="0">
              <a:ea typeface="ＭＳ Ｐゴシック" pitchFamily="50" charset="-128"/>
            </a:endParaRPr>
          </a:p>
        </p:txBody>
      </p:sp>
      <p:sp>
        <p:nvSpPr>
          <p:cNvPr id="6" name="Slide Number Placeholder 5"/>
          <p:cNvSpPr>
            <a:spLocks noGrp="1"/>
          </p:cNvSpPr>
          <p:nvPr>
            <p:ph type="sldNum" sz="quarter" idx="12"/>
          </p:nvPr>
        </p:nvSpPr>
        <p:spPr/>
        <p:txBody>
          <a:bodyPr/>
          <a:lstStyle/>
          <a:p>
            <a:fld id="{8F430018-2B2D-4876-8E36-8F96232ED8C5}" type="slidenum">
              <a:rPr lang="en-ZA" smtClean="0"/>
              <a:pPr/>
              <a:t>47</a:t>
            </a:fld>
            <a:endParaRPr lang="en-ZA"/>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1428728" y="381000"/>
            <a:ext cx="7029472" cy="1143000"/>
          </a:xfrm>
        </p:spPr>
        <p:txBody>
          <a:bodyPr>
            <a:normAutofit/>
          </a:bodyPr>
          <a:lstStyle/>
          <a:p>
            <a:r>
              <a:rPr lang="en-ZA" altLang="ja-JP" sz="4800" dirty="0">
                <a:ea typeface="ＭＳ Ｐゴシック" pitchFamily="50" charset="-128"/>
              </a:rPr>
              <a:t>Content knowledge</a:t>
            </a:r>
            <a:endParaRPr lang="en-GB" altLang="ja-JP" sz="4800" dirty="0">
              <a:ea typeface="ＭＳ Ｐゴシック" pitchFamily="50" charset="-128"/>
            </a:endParaRPr>
          </a:p>
        </p:txBody>
      </p:sp>
      <p:sp>
        <p:nvSpPr>
          <p:cNvPr id="39939" name="Rectangle 3"/>
          <p:cNvSpPr>
            <a:spLocks noGrp="1" noChangeArrowheads="1"/>
          </p:cNvSpPr>
          <p:nvPr>
            <p:ph type="body" idx="1"/>
          </p:nvPr>
        </p:nvSpPr>
        <p:spPr>
          <a:xfrm>
            <a:off x="342900" y="1981200"/>
            <a:ext cx="8458200" cy="4114800"/>
          </a:xfrm>
        </p:spPr>
        <p:txBody>
          <a:bodyPr/>
          <a:lstStyle/>
          <a:p>
            <a:r>
              <a:rPr lang="en-ZA" altLang="ja-JP" dirty="0">
                <a:ea typeface="ＭＳ Ｐゴシック" pitchFamily="50" charset="-128"/>
              </a:rPr>
              <a:t>most important barrier that will have to be overcome</a:t>
            </a:r>
          </a:p>
          <a:p>
            <a:r>
              <a:rPr lang="en-ZA" altLang="ja-JP" dirty="0">
                <a:ea typeface="ＭＳ Ｐゴシック" pitchFamily="50" charset="-128"/>
              </a:rPr>
              <a:t>still text-book bound, and traditional teaching methods still prevail</a:t>
            </a:r>
            <a:r>
              <a:rPr lang="en-US" altLang="ja-JP" dirty="0">
                <a:ea typeface="ＭＳ Ｐゴシック" pitchFamily="50" charset="-128"/>
              </a:rPr>
              <a:t> </a:t>
            </a:r>
          </a:p>
          <a:p>
            <a:r>
              <a:rPr lang="en-ZA" altLang="ja-JP" dirty="0">
                <a:ea typeface="ＭＳ Ｐゴシック" pitchFamily="50" charset="-128"/>
              </a:rPr>
              <a:t>teachers misunderstood their role as facilitators</a:t>
            </a:r>
            <a:r>
              <a:rPr lang="en-US" altLang="ja-JP" dirty="0">
                <a:ea typeface="ＭＳ Ｐゴシック" pitchFamily="50" charset="-128"/>
              </a:rPr>
              <a:t> - </a:t>
            </a:r>
            <a:r>
              <a:rPr lang="en-ZA" altLang="ja-JP" dirty="0">
                <a:ea typeface="ＭＳ Ｐゴシック" pitchFamily="50" charset="-128"/>
              </a:rPr>
              <a:t>“everything goes”</a:t>
            </a:r>
            <a:r>
              <a:rPr lang="en-US" altLang="ja-JP" dirty="0">
                <a:ea typeface="ＭＳ Ｐゴシック" pitchFamily="50" charset="-128"/>
              </a:rPr>
              <a:t> </a:t>
            </a:r>
          </a:p>
          <a:p>
            <a:r>
              <a:rPr lang="en-ZA" altLang="ja-JP" dirty="0">
                <a:ea typeface="ＭＳ Ｐゴシック" pitchFamily="50" charset="-128"/>
              </a:rPr>
              <a:t>diagnostic test </a:t>
            </a:r>
            <a:endParaRPr lang="en-GB"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48</a:t>
            </a:fld>
            <a:endParaRPr lang="en-ZA"/>
          </a:p>
        </p:txBody>
      </p:sp>
      <p:sp>
        <p:nvSpPr>
          <p:cNvPr id="6" name="TextBox 5"/>
          <p:cNvSpPr txBox="1"/>
          <p:nvPr/>
        </p:nvSpPr>
        <p:spPr>
          <a:xfrm>
            <a:off x="428596" y="428604"/>
            <a:ext cx="928694" cy="523220"/>
          </a:xfrm>
          <a:prstGeom prst="rect">
            <a:avLst/>
          </a:prstGeom>
          <a:noFill/>
        </p:spPr>
        <p:txBody>
          <a:bodyPr wrap="square" rtlCol="0">
            <a:spAutoFit/>
          </a:bodyPr>
          <a:lstStyle/>
          <a:p>
            <a:r>
              <a:rPr lang="en-US" sz="2800" dirty="0" smtClean="0">
                <a:sym typeface="Wingdings"/>
              </a:rPr>
              <a:t></a:t>
            </a:r>
            <a:endParaRPr lang="en-ZA" dirty="0"/>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71462"/>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a:bodyPr>
          <a:lstStyle/>
          <a:p>
            <a:r>
              <a:rPr lang="en-ZA" altLang="ja-JP" sz="4800" dirty="0">
                <a:ea typeface="ＭＳ Ｐゴシック" pitchFamily="50" charset="-128"/>
              </a:rPr>
              <a:t>Content knowledge</a:t>
            </a:r>
            <a:endParaRPr lang="en-GB" altLang="ja-JP" sz="4800" dirty="0">
              <a:ea typeface="ＭＳ Ｐゴシック" pitchFamily="50" charset="-128"/>
            </a:endParaRPr>
          </a:p>
        </p:txBody>
      </p:sp>
      <p:pic>
        <p:nvPicPr>
          <p:cNvPr id="6" name="Picture 5" descr="Which is bigger.JPG"/>
          <p:cNvPicPr/>
          <p:nvPr/>
        </p:nvPicPr>
        <p:blipFill>
          <a:blip r:embed="rId4" cstate="print"/>
          <a:srcRect l="7571" t="53965" r="17950" b="22631"/>
          <a:stretch>
            <a:fillRect/>
          </a:stretch>
        </p:blipFill>
        <p:spPr>
          <a:xfrm>
            <a:off x="928662" y="1714488"/>
            <a:ext cx="6929486" cy="3857652"/>
          </a:xfrm>
          <a:prstGeom prst="rect">
            <a:avLst/>
          </a:prstGeom>
        </p:spPr>
      </p:pic>
      <p:sp>
        <p:nvSpPr>
          <p:cNvPr id="7" name="Slide Number Placeholder 6"/>
          <p:cNvSpPr>
            <a:spLocks noGrp="1"/>
          </p:cNvSpPr>
          <p:nvPr>
            <p:ph type="sldNum" sz="quarter" idx="12"/>
          </p:nvPr>
        </p:nvSpPr>
        <p:spPr/>
        <p:txBody>
          <a:bodyPr/>
          <a:lstStyle/>
          <a:p>
            <a:fld id="{8F430018-2B2D-4876-8E36-8F96232ED8C5}" type="slidenum">
              <a:rPr lang="en-ZA" smtClean="0"/>
              <a:pPr/>
              <a:t>49</a:t>
            </a:fld>
            <a:endParaRPr lang="en-ZA"/>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94210" name="Rectangle 2"/>
          <p:cNvSpPr>
            <a:spLocks noGrp="1" noChangeArrowheads="1"/>
          </p:cNvSpPr>
          <p:nvPr>
            <p:ph type="title"/>
          </p:nvPr>
        </p:nvSpPr>
        <p:spPr>
          <a:xfrm>
            <a:off x="468313" y="188913"/>
            <a:ext cx="8229600" cy="1143000"/>
          </a:xfrm>
        </p:spPr>
        <p:txBody>
          <a:bodyPr/>
          <a:lstStyle/>
          <a:p>
            <a:r>
              <a:rPr lang="en-ZA" dirty="0"/>
              <a:t>A brief look at Lesson Study</a:t>
            </a:r>
          </a:p>
        </p:txBody>
      </p:sp>
      <p:sp>
        <p:nvSpPr>
          <p:cNvPr id="94211" name="Text Box 3"/>
          <p:cNvSpPr txBox="1">
            <a:spLocks noChangeArrowheads="1"/>
          </p:cNvSpPr>
          <p:nvPr/>
        </p:nvSpPr>
        <p:spPr bwMode="auto">
          <a:xfrm>
            <a:off x="395288" y="1196975"/>
            <a:ext cx="8424862" cy="5447645"/>
          </a:xfrm>
          <a:prstGeom prst="rect">
            <a:avLst/>
          </a:prstGeom>
          <a:noFill/>
          <a:ln w="9525">
            <a:noFill/>
            <a:miter lim="800000"/>
            <a:headEnd/>
            <a:tailEnd/>
          </a:ln>
          <a:effectLst/>
        </p:spPr>
        <p:txBody>
          <a:bodyPr>
            <a:spAutoFit/>
          </a:bodyPr>
          <a:lstStyle/>
          <a:p>
            <a:pPr marL="365125" indent="-365125" algn="just">
              <a:buFontTx/>
              <a:buChar char="•"/>
              <a:tabLst>
                <a:tab pos="365125" algn="l"/>
              </a:tabLst>
            </a:pPr>
            <a:r>
              <a:rPr lang="en-ZA" sz="2400" dirty="0"/>
              <a:t>First, the teachers examine the current condition of student learning and identify some areas that need to be improved. Then they create a </a:t>
            </a:r>
            <a:r>
              <a:rPr lang="en-ZA" sz="2400" u="sng" dirty="0">
                <a:effectLst>
                  <a:outerShdw blurRad="38100" dist="38100" dir="2700000" algn="tl">
                    <a:srgbClr val="000000">
                      <a:alpha val="43137"/>
                    </a:srgbClr>
                  </a:outerShdw>
                </a:effectLst>
              </a:rPr>
              <a:t>lesson study goal</a:t>
            </a:r>
            <a:r>
              <a:rPr lang="en-ZA" sz="2400" dirty="0">
                <a:effectLst>
                  <a:outerShdw blurRad="38100" dist="38100" dir="2700000" algn="tl">
                    <a:srgbClr val="000000">
                      <a:alpha val="43137"/>
                    </a:srgbClr>
                  </a:outerShdw>
                </a:effectLst>
              </a:rPr>
              <a:t> </a:t>
            </a:r>
            <a:r>
              <a:rPr lang="en-ZA" sz="2400" dirty="0"/>
              <a:t>that the group will focus on. In order to pursuit this goal, the teachers also focus on the content area to study, such as mathematics or language arts. </a:t>
            </a:r>
          </a:p>
          <a:p>
            <a:pPr marL="365125" indent="-365125" algn="just">
              <a:tabLst>
                <a:tab pos="365125" algn="l"/>
              </a:tabLst>
            </a:pPr>
            <a:endParaRPr lang="en-ZA" sz="2400" dirty="0"/>
          </a:p>
          <a:p>
            <a:pPr marL="365125" indent="-365125" algn="just">
              <a:lnSpc>
                <a:spcPct val="110000"/>
              </a:lnSpc>
              <a:buFontTx/>
              <a:buChar char="•"/>
              <a:tabLst>
                <a:tab pos="365125" algn="l"/>
              </a:tabLst>
            </a:pPr>
            <a:r>
              <a:rPr lang="en-ZA" sz="2400" dirty="0"/>
              <a:t>Secondly, the teachers work on a small number of </a:t>
            </a:r>
            <a:r>
              <a:rPr lang="en-ZA" sz="2400" dirty="0">
                <a:effectLst>
                  <a:outerShdw blurRad="38100" dist="38100" dir="2700000" algn="tl">
                    <a:srgbClr val="000000">
                      <a:alpha val="43137"/>
                    </a:srgbClr>
                  </a:outerShdw>
                </a:effectLst>
              </a:rPr>
              <a:t>lessons</a:t>
            </a:r>
            <a:r>
              <a:rPr lang="en-ZA" sz="2400" dirty="0"/>
              <a:t> that are </a:t>
            </a:r>
            <a:r>
              <a:rPr lang="en-ZA" sz="2400" u="sng" dirty="0">
                <a:effectLst>
                  <a:outerShdw blurRad="38100" dist="38100" dir="2700000" algn="tl">
                    <a:srgbClr val="000000">
                      <a:alpha val="43137"/>
                    </a:srgbClr>
                  </a:outerShdw>
                </a:effectLst>
              </a:rPr>
              <a:t>meticulously planned </a:t>
            </a:r>
            <a:r>
              <a:rPr lang="en-ZA" sz="2400" dirty="0"/>
              <a:t>and prepared, </a:t>
            </a:r>
            <a:r>
              <a:rPr lang="en-ZA" sz="2400" u="sng" dirty="0">
                <a:effectLst>
                  <a:outerShdw blurRad="38100" dist="38100" dir="2700000" algn="tl">
                    <a:srgbClr val="000000">
                      <a:alpha val="43137"/>
                    </a:srgbClr>
                  </a:outerShdw>
                </a:effectLst>
              </a:rPr>
              <a:t>publicly taught </a:t>
            </a:r>
            <a:r>
              <a:rPr lang="en-ZA" sz="2400" dirty="0"/>
              <a:t>and carefully discussed.  These lessons are referred to as study lessons, or research lessons.</a:t>
            </a:r>
          </a:p>
          <a:p>
            <a:pPr marL="365125" indent="-365125" algn="just">
              <a:lnSpc>
                <a:spcPct val="110000"/>
              </a:lnSpc>
              <a:tabLst>
                <a:tab pos="365125" algn="l"/>
              </a:tabLst>
            </a:pPr>
            <a:endParaRPr lang="en-ZA" sz="2400" dirty="0"/>
          </a:p>
          <a:p>
            <a:pPr marL="365125" indent="-365125" algn="just">
              <a:buFontTx/>
              <a:buChar char="•"/>
              <a:tabLst>
                <a:tab pos="365125" algn="l"/>
              </a:tabLst>
            </a:pPr>
            <a:r>
              <a:rPr lang="en-ZA" sz="2400" dirty="0"/>
              <a:t>Thirdly, the teachers </a:t>
            </a:r>
            <a:r>
              <a:rPr lang="en-ZA" sz="2400" u="sng" dirty="0">
                <a:effectLst>
                  <a:outerShdw blurRad="38100" dist="38100" dir="2700000" algn="tl">
                    <a:srgbClr val="000000">
                      <a:alpha val="43137"/>
                    </a:srgbClr>
                  </a:outerShdw>
                </a:effectLst>
              </a:rPr>
              <a:t>produce</a:t>
            </a:r>
            <a:r>
              <a:rPr lang="en-ZA" sz="2400" dirty="0"/>
              <a:t> a lesson study </a:t>
            </a:r>
            <a:r>
              <a:rPr lang="en-ZA" sz="2400" u="sng" dirty="0">
                <a:effectLst>
                  <a:outerShdw blurRad="38100" dist="38100" dir="2700000" algn="tl">
                    <a:srgbClr val="000000">
                      <a:alpha val="43137"/>
                    </a:srgbClr>
                  </a:outerShdw>
                </a:effectLst>
              </a:rPr>
              <a:t>report</a:t>
            </a:r>
            <a:r>
              <a:rPr lang="en-ZA" sz="2400" dirty="0"/>
              <a:t>, that serves both to document and </a:t>
            </a:r>
            <a:r>
              <a:rPr lang="en-ZA" sz="2400" u="sng" dirty="0">
                <a:effectLst>
                  <a:outerShdw blurRad="38100" dist="38100" dir="2700000" algn="tl">
                    <a:srgbClr val="000000">
                      <a:alpha val="43137"/>
                    </a:srgbClr>
                  </a:outerShdw>
                </a:effectLst>
              </a:rPr>
              <a:t>reflect</a:t>
            </a:r>
            <a:r>
              <a:rPr lang="en-ZA" sz="2400" dirty="0"/>
              <a:t> on the lesson study activities carried out by the group.</a:t>
            </a:r>
          </a:p>
        </p:txBody>
      </p:sp>
      <p:sp>
        <p:nvSpPr>
          <p:cNvPr id="5" name="Slide Number Placeholder 4"/>
          <p:cNvSpPr>
            <a:spLocks noGrp="1"/>
          </p:cNvSpPr>
          <p:nvPr>
            <p:ph type="sldNum" sz="quarter" idx="12"/>
          </p:nvPr>
        </p:nvSpPr>
        <p:spPr/>
        <p:txBody>
          <a:bodyPr/>
          <a:lstStyle/>
          <a:p>
            <a:fld id="{8F430018-2B2D-4876-8E36-8F96232ED8C5}" type="slidenum">
              <a:rPr lang="en-ZA" smtClean="0"/>
              <a:pPr/>
              <a:t>5</a:t>
            </a:fld>
            <a:endParaRPr lang="en-ZA"/>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a:bodyPr>
          <a:lstStyle/>
          <a:p>
            <a:r>
              <a:rPr lang="en-ZA" altLang="ja-JP" sz="4800" dirty="0">
                <a:ea typeface="ＭＳ Ｐゴシック" pitchFamily="50" charset="-128"/>
              </a:rPr>
              <a:t>Content knowledge</a:t>
            </a:r>
            <a:endParaRPr lang="en-GB" altLang="ja-JP" sz="4800" dirty="0">
              <a:ea typeface="ＭＳ Ｐゴシック" pitchFamily="50" charset="-128"/>
            </a:endParaRPr>
          </a:p>
        </p:txBody>
      </p:sp>
      <p:pic>
        <p:nvPicPr>
          <p:cNvPr id="5" name="Picture 4" descr="what is area.JPG"/>
          <p:cNvPicPr/>
          <p:nvPr/>
        </p:nvPicPr>
        <p:blipFill>
          <a:blip r:embed="rId4" cstate="print"/>
          <a:srcRect t="36944" r="19825" b="47969"/>
          <a:stretch>
            <a:fillRect/>
          </a:stretch>
        </p:blipFill>
        <p:spPr>
          <a:xfrm>
            <a:off x="1785918" y="4071942"/>
            <a:ext cx="5357850" cy="1643074"/>
          </a:xfrm>
          <a:prstGeom prst="rect">
            <a:avLst/>
          </a:prstGeom>
        </p:spPr>
      </p:pic>
      <p:pic>
        <p:nvPicPr>
          <p:cNvPr id="7" name="Picture 6" descr="Position on number line.JPG"/>
          <p:cNvPicPr/>
          <p:nvPr/>
        </p:nvPicPr>
        <p:blipFill>
          <a:blip r:embed="rId5" cstate="print"/>
          <a:srcRect t="15764" r="9645" b="72727"/>
          <a:stretch>
            <a:fillRect/>
          </a:stretch>
        </p:blipFill>
        <p:spPr>
          <a:xfrm>
            <a:off x="857224" y="1714488"/>
            <a:ext cx="7143800" cy="1500198"/>
          </a:xfrm>
          <a:prstGeom prst="rect">
            <a:avLst/>
          </a:prstGeom>
        </p:spPr>
      </p:pic>
      <p:sp>
        <p:nvSpPr>
          <p:cNvPr id="8" name="Slide Number Placeholder 7"/>
          <p:cNvSpPr>
            <a:spLocks noGrp="1"/>
          </p:cNvSpPr>
          <p:nvPr>
            <p:ph type="sldNum" sz="quarter" idx="12"/>
          </p:nvPr>
        </p:nvSpPr>
        <p:spPr/>
        <p:txBody>
          <a:bodyPr/>
          <a:lstStyle/>
          <a:p>
            <a:fld id="{8F430018-2B2D-4876-8E36-8F96232ED8C5}" type="slidenum">
              <a:rPr lang="en-ZA" smtClean="0"/>
              <a:pPr/>
              <a:t>50</a:t>
            </a:fld>
            <a:endParaRPr lang="en-ZA"/>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fontScale="90000"/>
          </a:bodyPr>
          <a:lstStyle/>
          <a:p>
            <a:r>
              <a:rPr lang="en-ZA" altLang="ja-JP" dirty="0" smtClean="0">
                <a:ea typeface="ＭＳ Ｐゴシック" pitchFamily="50" charset="-128"/>
              </a:rPr>
              <a:t>Pedagogical content knowledge (</a:t>
            </a:r>
            <a:r>
              <a:rPr lang="en-ZA" altLang="ja-JP" dirty="0" err="1" smtClean="0">
                <a:ea typeface="ＭＳ Ｐゴシック" pitchFamily="50" charset="-128"/>
              </a:rPr>
              <a:t>pck</a:t>
            </a:r>
            <a:r>
              <a:rPr lang="en-ZA" altLang="ja-JP" dirty="0" smtClean="0">
                <a:ea typeface="ＭＳ Ｐゴシック" pitchFamily="50" charset="-128"/>
              </a:rPr>
              <a:t>)</a:t>
            </a:r>
            <a:endParaRPr lang="en-GB" altLang="ja-JP" dirty="0">
              <a:ea typeface="ＭＳ Ｐゴシック" pitchFamily="50" charset="-128"/>
            </a:endParaRPr>
          </a:p>
        </p:txBody>
      </p:sp>
      <p:sp>
        <p:nvSpPr>
          <p:cNvPr id="39939" name="Rectangle 3"/>
          <p:cNvSpPr>
            <a:spLocks noGrp="1" noChangeArrowheads="1"/>
          </p:cNvSpPr>
          <p:nvPr>
            <p:ph type="body" idx="1"/>
          </p:nvPr>
        </p:nvSpPr>
        <p:spPr>
          <a:xfrm>
            <a:off x="357158" y="1785926"/>
            <a:ext cx="8458200" cy="4662510"/>
          </a:xfrm>
        </p:spPr>
        <p:txBody>
          <a:bodyPr>
            <a:normAutofit/>
          </a:bodyPr>
          <a:lstStyle/>
          <a:p>
            <a:pPr marL="0" indent="0" algn="just">
              <a:buNone/>
            </a:pPr>
            <a:r>
              <a:rPr lang="en-ZA" dirty="0" err="1" smtClean="0"/>
              <a:t>Shulman</a:t>
            </a:r>
            <a:r>
              <a:rPr lang="en-ZA" dirty="0" smtClean="0"/>
              <a:t> identified subject matter knowledge and pedagogical content knowledge (</a:t>
            </a:r>
            <a:r>
              <a:rPr lang="en-ZA" dirty="0" err="1" smtClean="0"/>
              <a:t>pck</a:t>
            </a:r>
            <a:r>
              <a:rPr lang="en-ZA" dirty="0" smtClean="0"/>
              <a:t>) as key variables influencing teachers’ decisions in the classroom.</a:t>
            </a:r>
          </a:p>
          <a:p>
            <a:pPr marL="0" indent="0" algn="just">
              <a:buNone/>
            </a:pPr>
            <a:r>
              <a:rPr lang="en-ZA" dirty="0" smtClean="0"/>
              <a:t>Content knowledge influences pedagogical approaches. Through better understanding the content, teaching and learning can be better aligned. </a:t>
            </a:r>
            <a:endParaRPr lang="en-ZA"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51</a:t>
            </a:fld>
            <a:endParaRPr lang="en-ZA"/>
          </a:p>
        </p:txBody>
      </p:sp>
      <p:sp>
        <p:nvSpPr>
          <p:cNvPr id="6" name="TextBox 5"/>
          <p:cNvSpPr txBox="1"/>
          <p:nvPr/>
        </p:nvSpPr>
        <p:spPr>
          <a:xfrm>
            <a:off x="357158" y="357166"/>
            <a:ext cx="714380" cy="523220"/>
          </a:xfrm>
          <a:prstGeom prst="rect">
            <a:avLst/>
          </a:prstGeom>
          <a:noFill/>
        </p:spPr>
        <p:txBody>
          <a:bodyPr wrap="square" rtlCol="0">
            <a:spAutoFit/>
          </a:bodyPr>
          <a:lstStyle/>
          <a:p>
            <a:r>
              <a:rPr lang="en-ZA" sz="2800" dirty="0" smtClean="0">
                <a:sym typeface="Wingdings"/>
              </a:rPr>
              <a:t></a:t>
            </a:r>
            <a:endParaRPr lang="en-ZA" dirty="0"/>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fontScale="90000"/>
          </a:bodyPr>
          <a:lstStyle/>
          <a:p>
            <a:r>
              <a:rPr lang="en-ZA" altLang="ja-JP" dirty="0" smtClean="0">
                <a:ea typeface="ＭＳ Ｐゴシック" pitchFamily="50" charset="-128"/>
              </a:rPr>
              <a:t>Pedagogical content knowledge (</a:t>
            </a:r>
            <a:r>
              <a:rPr lang="en-ZA" altLang="ja-JP" dirty="0" err="1" smtClean="0">
                <a:ea typeface="ＭＳ Ｐゴシック" pitchFamily="50" charset="-128"/>
              </a:rPr>
              <a:t>pck</a:t>
            </a:r>
            <a:r>
              <a:rPr lang="en-ZA" altLang="ja-JP" dirty="0" smtClean="0">
                <a:ea typeface="ＭＳ Ｐゴシック" pitchFamily="50" charset="-128"/>
              </a:rPr>
              <a:t>)</a:t>
            </a:r>
            <a:endParaRPr lang="en-GB" altLang="ja-JP" dirty="0">
              <a:ea typeface="ＭＳ Ｐゴシック" pitchFamily="50" charset="-128"/>
            </a:endParaRPr>
          </a:p>
        </p:txBody>
      </p:sp>
      <p:sp>
        <p:nvSpPr>
          <p:cNvPr id="39939" name="Rectangle 3"/>
          <p:cNvSpPr>
            <a:spLocks noGrp="1" noChangeArrowheads="1"/>
          </p:cNvSpPr>
          <p:nvPr>
            <p:ph type="body" idx="1"/>
          </p:nvPr>
        </p:nvSpPr>
        <p:spPr>
          <a:xfrm>
            <a:off x="285720" y="2285992"/>
            <a:ext cx="8458200" cy="2805122"/>
          </a:xfrm>
        </p:spPr>
        <p:txBody>
          <a:bodyPr>
            <a:normAutofit/>
          </a:bodyPr>
          <a:lstStyle/>
          <a:p>
            <a:pPr marL="0" indent="0" algn="just">
              <a:buNone/>
            </a:pPr>
            <a:r>
              <a:rPr lang="en-ZA" dirty="0" smtClean="0"/>
              <a:t>The capacity of a teacher to transform the content knowledge he or she possesses into forms that are pedagogically powerful and yet adaptive to the variations in ability and background presented by the students.</a:t>
            </a:r>
            <a:endParaRPr lang="en-ZA" altLang="ja-JP" dirty="0" smtClean="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52</a:t>
            </a:fld>
            <a:endParaRPr lang="en-ZA"/>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fontScale="90000"/>
          </a:bodyPr>
          <a:lstStyle/>
          <a:p>
            <a:r>
              <a:rPr lang="en-ZA" altLang="ja-JP" dirty="0" smtClean="0">
                <a:ea typeface="ＭＳ Ｐゴシック" pitchFamily="50" charset="-128"/>
              </a:rPr>
              <a:t>Mathematical knowledge for teaching  (MKT)</a:t>
            </a:r>
            <a:endParaRPr lang="en-GB" altLang="ja-JP" dirty="0">
              <a:ea typeface="ＭＳ Ｐゴシック" pitchFamily="50" charset="-128"/>
            </a:endParaRPr>
          </a:p>
        </p:txBody>
      </p:sp>
      <p:sp>
        <p:nvSpPr>
          <p:cNvPr id="39939" name="Rectangle 3"/>
          <p:cNvSpPr>
            <a:spLocks noGrp="1" noChangeArrowheads="1"/>
          </p:cNvSpPr>
          <p:nvPr>
            <p:ph type="body" idx="1"/>
          </p:nvPr>
        </p:nvSpPr>
        <p:spPr>
          <a:xfrm>
            <a:off x="285720" y="2285992"/>
            <a:ext cx="8458200" cy="4214842"/>
          </a:xfrm>
        </p:spPr>
        <p:txBody>
          <a:bodyPr>
            <a:normAutofit lnSpcReduction="10000"/>
          </a:bodyPr>
          <a:lstStyle/>
          <a:p>
            <a:pPr marL="0" indent="0">
              <a:buNone/>
            </a:pPr>
            <a:r>
              <a:rPr lang="en-ZA" dirty="0" smtClean="0"/>
              <a:t>The mathematical knowledge that teachers have in order to do the mathematical work of teaching effectively. This body of professional knowledge includes four components:</a:t>
            </a:r>
          </a:p>
          <a:p>
            <a:r>
              <a:rPr lang="en-ZA" dirty="0" smtClean="0"/>
              <a:t>Common knowledge of math content</a:t>
            </a:r>
          </a:p>
          <a:p>
            <a:r>
              <a:rPr lang="en-ZA" dirty="0" smtClean="0"/>
              <a:t>Specialised knowledge of mathematics content</a:t>
            </a:r>
          </a:p>
          <a:p>
            <a:r>
              <a:rPr lang="en-ZA" dirty="0" smtClean="0"/>
              <a:t>Knowledge of mathematics and students and</a:t>
            </a:r>
          </a:p>
          <a:p>
            <a:r>
              <a:rPr lang="en-ZA" dirty="0" smtClean="0"/>
              <a:t>Knowledge of mathematics and teaching </a:t>
            </a:r>
            <a:endParaRPr lang="en-ZA" dirty="0"/>
          </a:p>
        </p:txBody>
      </p:sp>
      <p:sp>
        <p:nvSpPr>
          <p:cNvPr id="5" name="Slide Number Placeholder 4"/>
          <p:cNvSpPr>
            <a:spLocks noGrp="1"/>
          </p:cNvSpPr>
          <p:nvPr>
            <p:ph type="sldNum" sz="quarter" idx="12"/>
          </p:nvPr>
        </p:nvSpPr>
        <p:spPr/>
        <p:txBody>
          <a:bodyPr/>
          <a:lstStyle/>
          <a:p>
            <a:fld id="{8F430018-2B2D-4876-8E36-8F96232ED8C5}" type="slidenum">
              <a:rPr lang="en-ZA" smtClean="0"/>
              <a:pPr/>
              <a:t>53</a:t>
            </a:fld>
            <a:endParaRPr lang="en-ZA"/>
          </a:p>
        </p:txBody>
      </p:sp>
      <p:sp>
        <p:nvSpPr>
          <p:cNvPr id="6" name="TextBox 5"/>
          <p:cNvSpPr txBox="1"/>
          <p:nvPr/>
        </p:nvSpPr>
        <p:spPr>
          <a:xfrm>
            <a:off x="214282" y="428604"/>
            <a:ext cx="928694" cy="523220"/>
          </a:xfrm>
          <a:prstGeom prst="rect">
            <a:avLst/>
          </a:prstGeom>
          <a:noFill/>
        </p:spPr>
        <p:txBody>
          <a:bodyPr wrap="square" rtlCol="0">
            <a:spAutoFit/>
          </a:bodyPr>
          <a:lstStyle/>
          <a:p>
            <a:r>
              <a:rPr lang="en-ZA" sz="2800" dirty="0" smtClean="0">
                <a:sym typeface="Wingdings"/>
              </a:rPr>
              <a:t></a:t>
            </a:r>
            <a:endParaRPr lang="en-ZA" sz="2800" dirty="0"/>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fontScale="90000"/>
          </a:bodyPr>
          <a:lstStyle/>
          <a:p>
            <a:r>
              <a:rPr lang="en-ZA" altLang="ja-JP" dirty="0" smtClean="0">
                <a:ea typeface="ＭＳ Ｐゴシック" pitchFamily="50" charset="-128"/>
              </a:rPr>
              <a:t>Mathematical knowledge for teaching  (MKT)</a:t>
            </a:r>
            <a:endParaRPr lang="en-GB"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54</a:t>
            </a:fld>
            <a:endParaRPr lang="en-ZA"/>
          </a:p>
        </p:txBody>
      </p:sp>
      <p:sp>
        <p:nvSpPr>
          <p:cNvPr id="6" name="TextBox 5"/>
          <p:cNvSpPr txBox="1"/>
          <p:nvPr/>
        </p:nvSpPr>
        <p:spPr>
          <a:xfrm>
            <a:off x="214282" y="428604"/>
            <a:ext cx="928694" cy="523220"/>
          </a:xfrm>
          <a:prstGeom prst="rect">
            <a:avLst/>
          </a:prstGeom>
          <a:noFill/>
        </p:spPr>
        <p:txBody>
          <a:bodyPr wrap="square" rtlCol="0">
            <a:spAutoFit/>
          </a:bodyPr>
          <a:lstStyle/>
          <a:p>
            <a:r>
              <a:rPr lang="en-ZA" sz="2800" dirty="0" smtClean="0">
                <a:sym typeface="Wingdings"/>
              </a:rPr>
              <a:t></a:t>
            </a:r>
            <a:endParaRPr lang="en-ZA" sz="2800" dirty="0"/>
          </a:p>
        </p:txBody>
      </p:sp>
      <p:pic>
        <p:nvPicPr>
          <p:cNvPr id="7" name="Picture 6"/>
          <p:cNvPicPr/>
          <p:nvPr/>
        </p:nvPicPr>
        <p:blipFill>
          <a:blip r:embed="rId4"/>
          <a:srcRect/>
          <a:stretch>
            <a:fillRect/>
          </a:stretch>
        </p:blipFill>
        <p:spPr bwMode="auto">
          <a:xfrm>
            <a:off x="428596" y="1785926"/>
            <a:ext cx="8358246" cy="4714908"/>
          </a:xfrm>
          <a:prstGeom prst="rect">
            <a:avLst/>
          </a:prstGeom>
          <a:noFill/>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a:bodyPr>
          <a:lstStyle/>
          <a:p>
            <a:r>
              <a:rPr lang="en-ZA" altLang="ja-JP" dirty="0" smtClean="0">
                <a:ea typeface="ＭＳ Ｐゴシック" pitchFamily="50" charset="-128"/>
              </a:rPr>
              <a:t>Resources</a:t>
            </a:r>
            <a:endParaRPr lang="en-GB" altLang="ja-JP" dirty="0">
              <a:ea typeface="ＭＳ Ｐゴシック" pitchFamily="50" charset="-128"/>
            </a:endParaRPr>
          </a:p>
        </p:txBody>
      </p:sp>
      <p:sp>
        <p:nvSpPr>
          <p:cNvPr id="39939" name="Rectangle 3"/>
          <p:cNvSpPr>
            <a:spLocks noGrp="1" noChangeArrowheads="1"/>
          </p:cNvSpPr>
          <p:nvPr>
            <p:ph type="body" idx="1"/>
          </p:nvPr>
        </p:nvSpPr>
        <p:spPr>
          <a:xfrm>
            <a:off x="428596" y="1857364"/>
            <a:ext cx="8458200" cy="1376362"/>
          </a:xfrm>
        </p:spPr>
        <p:txBody>
          <a:bodyPr/>
          <a:lstStyle/>
          <a:p>
            <a:pPr>
              <a:buNone/>
            </a:pPr>
            <a:r>
              <a:rPr lang="en-ZA" altLang="ja-JP" dirty="0" smtClean="0">
                <a:ea typeface="ＭＳ Ｐゴシック" pitchFamily="50" charset="-128"/>
              </a:rPr>
              <a:t>To get the math resources is not the problem</a:t>
            </a:r>
          </a:p>
          <a:p>
            <a:pPr>
              <a:buNone/>
            </a:pPr>
            <a:r>
              <a:rPr lang="en-US" altLang="ja-JP" dirty="0" smtClean="0">
                <a:ea typeface="ＭＳ Ｐゴシック" pitchFamily="50" charset="-128"/>
              </a:rPr>
              <a:t>How to use these resources is the barrier</a:t>
            </a:r>
            <a:endParaRPr lang="en-ZA"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55</a:t>
            </a:fld>
            <a:endParaRPr lang="en-ZA"/>
          </a:p>
        </p:txBody>
      </p:sp>
      <p:sp>
        <p:nvSpPr>
          <p:cNvPr id="6" name="TextBox 5"/>
          <p:cNvSpPr txBox="1"/>
          <p:nvPr/>
        </p:nvSpPr>
        <p:spPr>
          <a:xfrm>
            <a:off x="428596" y="428604"/>
            <a:ext cx="1428760" cy="523220"/>
          </a:xfrm>
          <a:prstGeom prst="rect">
            <a:avLst/>
          </a:prstGeom>
          <a:noFill/>
        </p:spPr>
        <p:txBody>
          <a:bodyPr wrap="square" rtlCol="0">
            <a:spAutoFit/>
          </a:bodyPr>
          <a:lstStyle/>
          <a:p>
            <a:r>
              <a:rPr lang="en-ZA" sz="2800" dirty="0" smtClean="0">
                <a:sym typeface="Wingdings"/>
              </a:rPr>
              <a:t></a:t>
            </a:r>
            <a:endParaRPr lang="en-ZA" sz="2800" dirty="0"/>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8" name="Picture 4" descr="DSC05800"/>
          <p:cNvPicPr>
            <a:picLocks noChangeAspect="1" noChangeArrowheads="1"/>
          </p:cNvPicPr>
          <p:nvPr/>
        </p:nvPicPr>
        <p:blipFill>
          <a:blip r:embed="rId3"/>
          <a:srcRect l="11667" t="14444" b="3334"/>
          <a:stretch>
            <a:fillRect/>
          </a:stretch>
        </p:blipFill>
        <p:spPr bwMode="auto">
          <a:xfrm>
            <a:off x="0" y="0"/>
            <a:ext cx="9144000" cy="6858000"/>
          </a:xfrm>
          <a:prstGeom prst="rect">
            <a:avLst/>
          </a:prstGeom>
          <a:noFill/>
        </p:spPr>
      </p:pic>
      <p:sp>
        <p:nvSpPr>
          <p:cNvPr id="190469" name="Rectangle 5"/>
          <p:cNvSpPr>
            <a:spLocks noGrp="1" noChangeArrowheads="1"/>
          </p:cNvSpPr>
          <p:nvPr>
            <p:ph type="title" idx="4294967295"/>
          </p:nvPr>
        </p:nvSpPr>
        <p:spPr>
          <a:xfrm>
            <a:off x="684213" y="0"/>
            <a:ext cx="7772400" cy="1143000"/>
          </a:xfrm>
        </p:spPr>
        <p:txBody>
          <a:bodyPr/>
          <a:lstStyle/>
          <a:p>
            <a:r>
              <a:rPr lang="en-ZA"/>
              <a:t>Resources for Measurement</a:t>
            </a:r>
          </a:p>
        </p:txBody>
      </p:sp>
      <p:sp>
        <p:nvSpPr>
          <p:cNvPr id="4" name="Slide Number Placeholder 3"/>
          <p:cNvSpPr>
            <a:spLocks noGrp="1"/>
          </p:cNvSpPr>
          <p:nvPr>
            <p:ph type="sldNum" sz="quarter" idx="12"/>
          </p:nvPr>
        </p:nvSpPr>
        <p:spPr/>
        <p:txBody>
          <a:bodyPr/>
          <a:lstStyle/>
          <a:p>
            <a:fld id="{8F430018-2B2D-4876-8E36-8F96232ED8C5}" type="slidenum">
              <a:rPr lang="en-ZA" smtClean="0"/>
              <a:pPr/>
              <a:t>56</a:t>
            </a:fld>
            <a:endParaRPr lang="en-ZA"/>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43" name="Picture 3" descr="DSC06067"/>
          <p:cNvPicPr>
            <a:picLocks noChangeAspect="1" noChangeArrowheads="1"/>
          </p:cNvPicPr>
          <p:nvPr/>
        </p:nvPicPr>
        <p:blipFill>
          <a:blip r:embed="rId3"/>
          <a:srcRect t="21761"/>
          <a:stretch>
            <a:fillRect/>
          </a:stretch>
        </p:blipFill>
        <p:spPr bwMode="auto">
          <a:xfrm>
            <a:off x="0" y="1484313"/>
            <a:ext cx="9094788" cy="5337175"/>
          </a:xfrm>
          <a:prstGeom prst="rect">
            <a:avLst/>
          </a:prstGeom>
          <a:noFill/>
        </p:spPr>
      </p:pic>
      <p:sp>
        <p:nvSpPr>
          <p:cNvPr id="215044" name="Rectangle 4"/>
          <p:cNvSpPr>
            <a:spLocks noGrp="1" noChangeArrowheads="1"/>
          </p:cNvSpPr>
          <p:nvPr>
            <p:ph type="title" idx="4294967295"/>
          </p:nvPr>
        </p:nvSpPr>
        <p:spPr>
          <a:xfrm>
            <a:off x="684213" y="0"/>
            <a:ext cx="7772400" cy="1143000"/>
          </a:xfrm>
        </p:spPr>
        <p:txBody>
          <a:bodyPr/>
          <a:lstStyle/>
          <a:p>
            <a:r>
              <a:rPr lang="en-ZA"/>
              <a:t>Understanding length</a:t>
            </a:r>
          </a:p>
        </p:txBody>
      </p:sp>
      <p:sp>
        <p:nvSpPr>
          <p:cNvPr id="4" name="Slide Number Placeholder 3"/>
          <p:cNvSpPr>
            <a:spLocks noGrp="1"/>
          </p:cNvSpPr>
          <p:nvPr>
            <p:ph type="sldNum" sz="quarter" idx="12"/>
          </p:nvPr>
        </p:nvSpPr>
        <p:spPr/>
        <p:txBody>
          <a:bodyPr/>
          <a:lstStyle/>
          <a:p>
            <a:fld id="{8F430018-2B2D-4876-8E36-8F96232ED8C5}" type="slidenum">
              <a:rPr lang="en-ZA" smtClean="0"/>
              <a:pPr/>
              <a:t>57</a:t>
            </a:fld>
            <a:endParaRPr lang="en-ZA"/>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7093" name="Picture 5" descr="DSC06073"/>
          <p:cNvPicPr>
            <a:picLocks noChangeAspect="1" noChangeArrowheads="1"/>
          </p:cNvPicPr>
          <p:nvPr/>
        </p:nvPicPr>
        <p:blipFill>
          <a:blip r:embed="rId3"/>
          <a:srcRect l="26154" t="33939" r="14369"/>
          <a:stretch>
            <a:fillRect/>
          </a:stretch>
        </p:blipFill>
        <p:spPr bwMode="auto">
          <a:xfrm>
            <a:off x="857224" y="357166"/>
            <a:ext cx="7092950" cy="5908675"/>
          </a:xfrm>
          <a:prstGeom prst="rect">
            <a:avLst/>
          </a:prstGeom>
          <a:noFill/>
        </p:spPr>
      </p:pic>
      <p:sp>
        <p:nvSpPr>
          <p:cNvPr id="217094" name="Rectangle 6"/>
          <p:cNvSpPr>
            <a:spLocks noGrp="1" noChangeArrowheads="1"/>
          </p:cNvSpPr>
          <p:nvPr>
            <p:ph type="title" idx="4294967295"/>
          </p:nvPr>
        </p:nvSpPr>
        <p:spPr>
          <a:xfrm>
            <a:off x="539750" y="0"/>
            <a:ext cx="7772400" cy="1143000"/>
          </a:xfrm>
        </p:spPr>
        <p:txBody>
          <a:bodyPr/>
          <a:lstStyle/>
          <a:p>
            <a:r>
              <a:rPr lang="en-ZA"/>
              <a:t>Understanding area</a:t>
            </a:r>
          </a:p>
        </p:txBody>
      </p:sp>
      <p:sp>
        <p:nvSpPr>
          <p:cNvPr id="4" name="Slide Number Placeholder 3"/>
          <p:cNvSpPr>
            <a:spLocks noGrp="1"/>
          </p:cNvSpPr>
          <p:nvPr>
            <p:ph type="sldNum" sz="quarter" idx="12"/>
          </p:nvPr>
        </p:nvSpPr>
        <p:spPr/>
        <p:txBody>
          <a:bodyPr/>
          <a:lstStyle/>
          <a:p>
            <a:fld id="{8F430018-2B2D-4876-8E36-8F96232ED8C5}" type="slidenum">
              <a:rPr lang="en-ZA" smtClean="0"/>
              <a:pPr/>
              <a:t>58</a:t>
            </a:fld>
            <a:endParaRPr lang="en-ZA"/>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64" name="Picture 4" descr="DSC0581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94566" name="Text Box 6"/>
          <p:cNvSpPr txBox="1">
            <a:spLocks noChangeArrowheads="1"/>
          </p:cNvSpPr>
          <p:nvPr/>
        </p:nvSpPr>
        <p:spPr bwMode="auto">
          <a:xfrm>
            <a:off x="1071538" y="5715016"/>
            <a:ext cx="5184775" cy="584775"/>
          </a:xfrm>
          <a:prstGeom prst="rect">
            <a:avLst/>
          </a:prstGeom>
          <a:noFill/>
          <a:ln w="9525">
            <a:noFill/>
            <a:miter lim="800000"/>
            <a:headEnd/>
            <a:tailEnd/>
          </a:ln>
          <a:effectLst/>
        </p:spPr>
        <p:txBody>
          <a:bodyPr>
            <a:spAutoFit/>
          </a:bodyPr>
          <a:lstStyle/>
          <a:p>
            <a:pPr>
              <a:spcBef>
                <a:spcPct val="50000"/>
              </a:spcBef>
            </a:pPr>
            <a:r>
              <a:rPr lang="en-ZA" sz="3200" dirty="0"/>
              <a:t>Building clay solids</a:t>
            </a:r>
          </a:p>
        </p:txBody>
      </p:sp>
      <p:sp>
        <p:nvSpPr>
          <p:cNvPr id="5" name="Slide Number Placeholder 4"/>
          <p:cNvSpPr>
            <a:spLocks noGrp="1"/>
          </p:cNvSpPr>
          <p:nvPr>
            <p:ph type="sldNum" sz="quarter" idx="12"/>
          </p:nvPr>
        </p:nvSpPr>
        <p:spPr/>
        <p:txBody>
          <a:bodyPr/>
          <a:lstStyle/>
          <a:p>
            <a:fld id="{8F430018-2B2D-4876-8E36-8F96232ED8C5}" type="slidenum">
              <a:rPr lang="en-ZA" smtClean="0"/>
              <a:pPr/>
              <a:t>59</a:t>
            </a:fld>
            <a:endParaRPr lang="en-ZA"/>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288" name="Rectangle 24"/>
          <p:cNvSpPr>
            <a:spLocks noChangeArrowheads="1"/>
          </p:cNvSpPr>
          <p:nvPr/>
        </p:nvSpPr>
        <p:spPr bwMode="auto">
          <a:xfrm>
            <a:off x="357158" y="214290"/>
            <a:ext cx="8143932"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Lesson study cycle</a:t>
            </a:r>
            <a:endParaRPr kumimoji="0" lang="en-ZA" sz="28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ZA" sz="2800" b="0" i="0" u="none" strike="noStrike" cap="none" normalizeH="0" baseline="0" dirty="0" smtClean="0">
              <a:ln>
                <a:noFill/>
              </a:ln>
              <a:solidFill>
                <a:schemeClr val="tx1"/>
              </a:solidFill>
              <a:effectLst/>
              <a:latin typeface="Arial" pitchFamily="34" charset="0"/>
            </a:endParaRPr>
          </a:p>
        </p:txBody>
      </p:sp>
      <p:grpSp>
        <p:nvGrpSpPr>
          <p:cNvPr id="11265" name="Group 1"/>
          <p:cNvGrpSpPr>
            <a:grpSpLocks/>
          </p:cNvGrpSpPr>
          <p:nvPr/>
        </p:nvGrpSpPr>
        <p:grpSpPr bwMode="auto">
          <a:xfrm>
            <a:off x="643225" y="1285860"/>
            <a:ext cx="7429237" cy="4357718"/>
            <a:chOff x="244" y="904"/>
            <a:chExt cx="11249" cy="4609"/>
          </a:xfrm>
        </p:grpSpPr>
        <p:sp>
          <p:nvSpPr>
            <p:cNvPr id="11287" name="AutoShape 23"/>
            <p:cNvSpPr>
              <a:spLocks noChangeArrowheads="1"/>
            </p:cNvSpPr>
            <p:nvPr/>
          </p:nvSpPr>
          <p:spPr bwMode="auto">
            <a:xfrm rot="1509838">
              <a:off x="5166" y="904"/>
              <a:ext cx="1469" cy="97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E5DFE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286" name="Text Box 22"/>
            <p:cNvSpPr txBox="1">
              <a:spLocks noChangeArrowheads="1"/>
            </p:cNvSpPr>
            <p:nvPr/>
          </p:nvSpPr>
          <p:spPr bwMode="auto">
            <a:xfrm>
              <a:off x="3294" y="1730"/>
              <a:ext cx="1730" cy="902"/>
            </a:xfrm>
            <a:prstGeom prst="rect">
              <a:avLst/>
            </a:prstGeom>
            <a:solidFill>
              <a:srgbClr val="E5DFE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Planning a lesson</a:t>
              </a:r>
              <a:endParaRPr kumimoji="0" lang="en-US" sz="1800" b="0" i="0" u="none" strike="noStrike" cap="none" normalizeH="0" baseline="0" dirty="0" smtClean="0">
                <a:ln>
                  <a:noFill/>
                </a:ln>
                <a:solidFill>
                  <a:schemeClr val="tx1"/>
                </a:solidFill>
                <a:effectLst/>
                <a:latin typeface="Arial" pitchFamily="34" charset="0"/>
              </a:endParaRPr>
            </a:p>
          </p:txBody>
        </p:sp>
        <p:sp>
          <p:nvSpPr>
            <p:cNvPr id="11285" name="Text Box 21"/>
            <p:cNvSpPr txBox="1">
              <a:spLocks noChangeArrowheads="1"/>
            </p:cNvSpPr>
            <p:nvPr/>
          </p:nvSpPr>
          <p:spPr bwMode="auto">
            <a:xfrm>
              <a:off x="6635" y="1607"/>
              <a:ext cx="2170" cy="907"/>
            </a:xfrm>
            <a:prstGeom prst="rect">
              <a:avLst/>
            </a:prstGeom>
            <a:solidFill>
              <a:srgbClr val="E5DFE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Conducting a lesson</a:t>
              </a:r>
              <a:endParaRPr kumimoji="0" lang="en-US" sz="1800" b="0" i="0" u="none" strike="noStrike" cap="none" normalizeH="0" baseline="0" dirty="0" smtClean="0">
                <a:ln>
                  <a:noFill/>
                </a:ln>
                <a:solidFill>
                  <a:schemeClr val="tx1"/>
                </a:solidFill>
                <a:effectLst/>
                <a:latin typeface="Arial" pitchFamily="34" charset="0"/>
              </a:endParaRPr>
            </a:p>
          </p:txBody>
        </p:sp>
        <p:sp>
          <p:nvSpPr>
            <p:cNvPr id="11284" name="Text Box 20"/>
            <p:cNvSpPr txBox="1">
              <a:spLocks noChangeArrowheads="1"/>
            </p:cNvSpPr>
            <p:nvPr/>
          </p:nvSpPr>
          <p:spPr bwMode="auto">
            <a:xfrm>
              <a:off x="5041" y="4062"/>
              <a:ext cx="1970" cy="924"/>
            </a:xfrm>
            <a:prstGeom prst="rect">
              <a:avLst/>
            </a:prstGeom>
            <a:solidFill>
              <a:srgbClr val="E5DFE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Post lesson discussion</a:t>
              </a:r>
              <a:endParaRPr kumimoji="0" lang="en-US" sz="1800" b="0" i="0" u="none" strike="noStrike" cap="none" normalizeH="0" baseline="0" smtClean="0">
                <a:ln>
                  <a:noFill/>
                </a:ln>
                <a:solidFill>
                  <a:schemeClr val="tx1"/>
                </a:solidFill>
                <a:effectLst/>
                <a:latin typeface="Arial" pitchFamily="34" charset="0"/>
              </a:endParaRPr>
            </a:p>
          </p:txBody>
        </p:sp>
        <p:sp>
          <p:nvSpPr>
            <p:cNvPr id="11283" name="AutoShape 19"/>
            <p:cNvSpPr>
              <a:spLocks noChangeArrowheads="1"/>
            </p:cNvSpPr>
            <p:nvPr/>
          </p:nvSpPr>
          <p:spPr bwMode="auto">
            <a:xfrm rot="15048857">
              <a:off x="3820" y="2842"/>
              <a:ext cx="1469" cy="97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E5DFE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282" name="AutoShape 18"/>
            <p:cNvSpPr>
              <a:spLocks noChangeArrowheads="1"/>
            </p:cNvSpPr>
            <p:nvPr/>
          </p:nvSpPr>
          <p:spPr bwMode="auto">
            <a:xfrm rot="8072308">
              <a:off x="6686" y="2881"/>
              <a:ext cx="1469" cy="97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E5DFE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ZA"/>
            </a:p>
          </p:txBody>
        </p:sp>
        <p:sp>
          <p:nvSpPr>
            <p:cNvPr id="11281" name="Text Box 17"/>
            <p:cNvSpPr txBox="1">
              <a:spLocks noChangeArrowheads="1"/>
            </p:cNvSpPr>
            <p:nvPr/>
          </p:nvSpPr>
          <p:spPr bwMode="auto">
            <a:xfrm>
              <a:off x="7491" y="4029"/>
              <a:ext cx="2315" cy="6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Reflection of lesson</a:t>
              </a:r>
              <a:endParaRPr kumimoji="0" lang="en-US" sz="1600" b="0" i="0" u="none" strike="noStrike" cap="none" normalizeH="0" baseline="0" dirty="0" smtClean="0">
                <a:ln>
                  <a:noFill/>
                </a:ln>
                <a:solidFill>
                  <a:schemeClr val="tx1"/>
                </a:solidFill>
                <a:effectLst/>
                <a:latin typeface="Arial" pitchFamily="34" charset="0"/>
              </a:endParaRPr>
            </a:p>
          </p:txBody>
        </p:sp>
        <p:sp>
          <p:nvSpPr>
            <p:cNvPr id="11280" name="Text Box 16"/>
            <p:cNvSpPr txBox="1">
              <a:spLocks noChangeArrowheads="1"/>
            </p:cNvSpPr>
            <p:nvPr/>
          </p:nvSpPr>
          <p:spPr bwMode="auto">
            <a:xfrm>
              <a:off x="7491" y="4825"/>
              <a:ext cx="3102" cy="6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Suggestions for improvement</a:t>
              </a:r>
              <a:endParaRPr kumimoji="0" lang="en-US" sz="1600" b="0" i="0" u="none" strike="noStrike" cap="none" normalizeH="0" baseline="0" dirty="0" smtClean="0">
                <a:ln>
                  <a:noFill/>
                </a:ln>
                <a:solidFill>
                  <a:schemeClr val="tx1"/>
                </a:solidFill>
                <a:effectLst/>
                <a:latin typeface="Arial" pitchFamily="34" charset="0"/>
              </a:endParaRPr>
            </a:p>
          </p:txBody>
        </p:sp>
        <p:sp>
          <p:nvSpPr>
            <p:cNvPr id="11279" name="Text Box 15"/>
            <p:cNvSpPr txBox="1">
              <a:spLocks noChangeArrowheads="1"/>
            </p:cNvSpPr>
            <p:nvPr/>
          </p:nvSpPr>
          <p:spPr bwMode="auto">
            <a:xfrm>
              <a:off x="356" y="904"/>
              <a:ext cx="2782" cy="6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Informed by curriculum</a:t>
              </a:r>
              <a:endParaRPr kumimoji="0" lang="en-US" sz="1600" b="0" i="0" u="none" strike="noStrike" cap="none" normalizeH="0" baseline="0" dirty="0" smtClean="0">
                <a:ln>
                  <a:noFill/>
                </a:ln>
                <a:solidFill>
                  <a:schemeClr val="tx1"/>
                </a:solidFill>
                <a:effectLst/>
                <a:latin typeface="Arial" pitchFamily="34" charset="0"/>
              </a:endParaRPr>
            </a:p>
          </p:txBody>
        </p:sp>
        <p:sp>
          <p:nvSpPr>
            <p:cNvPr id="11278" name="Text Box 14"/>
            <p:cNvSpPr txBox="1">
              <a:spLocks noChangeArrowheads="1"/>
            </p:cNvSpPr>
            <p:nvPr/>
          </p:nvSpPr>
          <p:spPr bwMode="auto">
            <a:xfrm>
              <a:off x="356" y="2544"/>
              <a:ext cx="2213" cy="73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Design activities</a:t>
              </a:r>
              <a:endParaRPr kumimoji="0" lang="en-US" sz="1600" b="0" i="0" u="none" strike="noStrike" cap="none" normalizeH="0" baseline="0" smtClean="0">
                <a:ln>
                  <a:noFill/>
                </a:ln>
                <a:solidFill>
                  <a:schemeClr val="tx1"/>
                </a:solidFill>
                <a:effectLst/>
                <a:latin typeface="Arial" pitchFamily="34" charset="0"/>
              </a:endParaRPr>
            </a:p>
          </p:txBody>
        </p:sp>
        <p:sp>
          <p:nvSpPr>
            <p:cNvPr id="11277" name="Text Box 13"/>
            <p:cNvSpPr txBox="1">
              <a:spLocks noChangeArrowheads="1"/>
            </p:cNvSpPr>
            <p:nvPr/>
          </p:nvSpPr>
          <p:spPr bwMode="auto">
            <a:xfrm>
              <a:off x="356" y="3404"/>
              <a:ext cx="1702" cy="6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Time frame</a:t>
              </a:r>
              <a:endParaRPr kumimoji="0" lang="en-US" sz="1600" b="0" i="0" u="none" strike="noStrike" cap="none" normalizeH="0" baseline="0" smtClean="0">
                <a:ln>
                  <a:noFill/>
                </a:ln>
                <a:solidFill>
                  <a:schemeClr val="tx1"/>
                </a:solidFill>
                <a:effectLst/>
                <a:latin typeface="Arial" pitchFamily="34" charset="0"/>
              </a:endParaRPr>
            </a:p>
          </p:txBody>
        </p:sp>
        <p:sp>
          <p:nvSpPr>
            <p:cNvPr id="11276" name="Text Box 12"/>
            <p:cNvSpPr txBox="1">
              <a:spLocks noChangeArrowheads="1"/>
            </p:cNvSpPr>
            <p:nvPr/>
          </p:nvSpPr>
          <p:spPr bwMode="auto">
            <a:xfrm>
              <a:off x="244" y="4185"/>
              <a:ext cx="2938"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Knowledge of learning</a:t>
              </a:r>
              <a:endParaRPr kumimoji="0" lang="en-US" sz="1600" b="0" i="0" u="none" strike="noStrike" cap="none" normalizeH="0" baseline="0" dirty="0" smtClean="0">
                <a:ln>
                  <a:noFill/>
                </a:ln>
                <a:solidFill>
                  <a:schemeClr val="tx1"/>
                </a:solidFill>
                <a:effectLst/>
                <a:latin typeface="Arial" pitchFamily="34" charset="0"/>
              </a:endParaRPr>
            </a:p>
          </p:txBody>
        </p:sp>
        <p:sp>
          <p:nvSpPr>
            <p:cNvPr id="11275" name="Text Box 11"/>
            <p:cNvSpPr txBox="1">
              <a:spLocks noChangeArrowheads="1"/>
            </p:cNvSpPr>
            <p:nvPr/>
          </p:nvSpPr>
          <p:spPr bwMode="auto">
            <a:xfrm>
              <a:off x="356" y="1806"/>
              <a:ext cx="2213" cy="58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Setting outcomes</a:t>
              </a:r>
              <a:endParaRPr kumimoji="0" lang="en-US" sz="1600" b="0" i="0" u="none" strike="noStrike" cap="none" normalizeH="0" baseline="0" smtClean="0">
                <a:ln>
                  <a:noFill/>
                </a:ln>
                <a:solidFill>
                  <a:schemeClr val="tx1"/>
                </a:solidFill>
                <a:effectLst/>
                <a:latin typeface="Arial" pitchFamily="34" charset="0"/>
              </a:endParaRPr>
            </a:p>
          </p:txBody>
        </p:sp>
        <p:sp>
          <p:nvSpPr>
            <p:cNvPr id="11274" name="Text Box 10"/>
            <p:cNvSpPr txBox="1">
              <a:spLocks noChangeArrowheads="1"/>
            </p:cNvSpPr>
            <p:nvPr/>
          </p:nvSpPr>
          <p:spPr bwMode="auto">
            <a:xfrm>
              <a:off x="8963" y="1676"/>
              <a:ext cx="2530" cy="6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Observed by colleagues</a:t>
              </a:r>
              <a:endParaRPr kumimoji="0" lang="en-US" sz="1600" b="0" i="0" u="none" strike="noStrike" cap="none" normalizeH="0" baseline="0" dirty="0" smtClean="0">
                <a:ln>
                  <a:noFill/>
                </a:ln>
                <a:solidFill>
                  <a:schemeClr val="tx1"/>
                </a:solidFill>
                <a:effectLst/>
                <a:latin typeface="Arial" pitchFamily="34" charset="0"/>
              </a:endParaRPr>
            </a:p>
          </p:txBody>
        </p:sp>
        <p:sp>
          <p:nvSpPr>
            <p:cNvPr id="11273" name="AutoShape 9"/>
            <p:cNvSpPr>
              <a:spLocks noChangeShapeType="1"/>
            </p:cNvSpPr>
            <p:nvPr/>
          </p:nvSpPr>
          <p:spPr bwMode="auto">
            <a:xfrm>
              <a:off x="3138" y="1494"/>
              <a:ext cx="301" cy="236"/>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ZA"/>
            </a:p>
          </p:txBody>
        </p:sp>
        <p:sp>
          <p:nvSpPr>
            <p:cNvPr id="11272" name="AutoShape 8"/>
            <p:cNvSpPr>
              <a:spLocks noChangeShapeType="1"/>
            </p:cNvSpPr>
            <p:nvPr/>
          </p:nvSpPr>
          <p:spPr bwMode="auto">
            <a:xfrm>
              <a:off x="2569" y="2096"/>
              <a:ext cx="725" cy="21"/>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ZA"/>
            </a:p>
          </p:txBody>
        </p:sp>
        <p:sp>
          <p:nvSpPr>
            <p:cNvPr id="11271" name="AutoShape 7"/>
            <p:cNvSpPr>
              <a:spLocks noChangeShapeType="1"/>
            </p:cNvSpPr>
            <p:nvPr/>
          </p:nvSpPr>
          <p:spPr bwMode="auto">
            <a:xfrm flipV="1">
              <a:off x="2569" y="2364"/>
              <a:ext cx="725" cy="22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ZA"/>
            </a:p>
          </p:txBody>
        </p:sp>
        <p:sp>
          <p:nvSpPr>
            <p:cNvPr id="11270" name="AutoShape 6"/>
            <p:cNvSpPr>
              <a:spLocks noChangeShapeType="1"/>
            </p:cNvSpPr>
            <p:nvPr/>
          </p:nvSpPr>
          <p:spPr bwMode="auto">
            <a:xfrm flipV="1">
              <a:off x="2043" y="2514"/>
              <a:ext cx="1251" cy="968"/>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ZA"/>
            </a:p>
          </p:txBody>
        </p:sp>
        <p:sp>
          <p:nvSpPr>
            <p:cNvPr id="11269" name="AutoShape 5"/>
            <p:cNvSpPr>
              <a:spLocks noChangeShapeType="1"/>
            </p:cNvSpPr>
            <p:nvPr/>
          </p:nvSpPr>
          <p:spPr bwMode="auto">
            <a:xfrm flipV="1">
              <a:off x="2718" y="2593"/>
              <a:ext cx="646" cy="1592"/>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ZA"/>
            </a:p>
          </p:txBody>
        </p:sp>
        <p:sp>
          <p:nvSpPr>
            <p:cNvPr id="11268" name="AutoShape 4"/>
            <p:cNvSpPr>
              <a:spLocks noChangeShapeType="1"/>
            </p:cNvSpPr>
            <p:nvPr/>
          </p:nvSpPr>
          <p:spPr bwMode="auto">
            <a:xfrm flipH="1">
              <a:off x="8608" y="1876"/>
              <a:ext cx="355"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ZA"/>
            </a:p>
          </p:txBody>
        </p:sp>
        <p:sp>
          <p:nvSpPr>
            <p:cNvPr id="11267" name="AutoShape 3"/>
            <p:cNvSpPr>
              <a:spLocks noChangeShapeType="1"/>
            </p:cNvSpPr>
            <p:nvPr/>
          </p:nvSpPr>
          <p:spPr bwMode="auto">
            <a:xfrm flipH="1" flipV="1">
              <a:off x="6935" y="4310"/>
              <a:ext cx="556" cy="171"/>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ZA"/>
            </a:p>
          </p:txBody>
        </p:sp>
        <p:sp>
          <p:nvSpPr>
            <p:cNvPr id="11266" name="AutoShape 2"/>
            <p:cNvSpPr>
              <a:spLocks noChangeShapeType="1"/>
            </p:cNvSpPr>
            <p:nvPr/>
          </p:nvSpPr>
          <p:spPr bwMode="auto">
            <a:xfrm flipH="1" flipV="1">
              <a:off x="6935" y="4718"/>
              <a:ext cx="556" cy="429"/>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ZA"/>
            </a:p>
          </p:txBody>
        </p:sp>
      </p:grpSp>
      <p:sp>
        <p:nvSpPr>
          <p:cNvPr id="11300" name="Rectangle 36"/>
          <p:cNvSpPr>
            <a:spLocks noChangeArrowheads="1"/>
          </p:cNvSpPr>
          <p:nvPr/>
        </p:nvSpPr>
        <p:spPr bwMode="auto">
          <a:xfrm>
            <a:off x="285720" y="5857892"/>
            <a:ext cx="2000232"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ZA" sz="1100" b="0" i="0" u="none" strike="noStrike" cap="none" normalizeH="0" baseline="0" dirty="0" smtClean="0">
                <a:ln>
                  <a:noFill/>
                </a:ln>
                <a:solidFill>
                  <a:schemeClr val="tx1"/>
                </a:solidFill>
                <a:effectLst/>
                <a:latin typeface="Arial" pitchFamily="34" charset="0"/>
              </a:rPr>
              <a:t/>
            </a:r>
            <a:br>
              <a:rPr kumimoji="0" lang="en-ZA" sz="1100" b="0" i="0" u="none" strike="noStrike" cap="none" normalizeH="0" baseline="0" dirty="0" smtClean="0">
                <a:ln>
                  <a:noFill/>
                </a:ln>
                <a:solidFill>
                  <a:schemeClr val="tx1"/>
                </a:solidFill>
                <a:effectLst/>
                <a:latin typeface="Arial" pitchFamily="34" charset="0"/>
              </a:rPr>
            </a:br>
            <a:r>
              <a:rPr kumimoji="0" lang="en-US" sz="13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Adapted from Ono et al</a:t>
            </a:r>
            <a:endParaRPr kumimoji="0" lang="en-ZA"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ZA" sz="1800" b="0" i="0" u="none" strike="noStrike" cap="none" normalizeH="0" baseline="0" dirty="0" smtClean="0">
              <a:ln>
                <a:noFill/>
              </a:ln>
              <a:solidFill>
                <a:schemeClr val="tx1"/>
              </a:solidFill>
              <a:effectLst/>
              <a:latin typeface="Arial" pitchFamily="34" charset="0"/>
            </a:endParaRPr>
          </a:p>
        </p:txBody>
      </p:sp>
      <p:sp>
        <p:nvSpPr>
          <p:cNvPr id="28" name="Slide Number Placeholder 27"/>
          <p:cNvSpPr>
            <a:spLocks noGrp="1"/>
          </p:cNvSpPr>
          <p:nvPr>
            <p:ph type="sldNum" sz="quarter" idx="12"/>
          </p:nvPr>
        </p:nvSpPr>
        <p:spPr/>
        <p:txBody>
          <a:bodyPr/>
          <a:lstStyle/>
          <a:p>
            <a:fld id="{8F430018-2B2D-4876-8E36-8F96232ED8C5}" type="slidenum">
              <a:rPr lang="en-ZA" smtClean="0"/>
              <a:pPr/>
              <a:t>6</a:t>
            </a:fld>
            <a:endParaRPr lang="en-ZA"/>
          </a:p>
        </p:txBody>
      </p:sp>
      <p:sp>
        <p:nvSpPr>
          <p:cNvPr id="30" name="TextBox 29"/>
          <p:cNvSpPr txBox="1"/>
          <p:nvPr/>
        </p:nvSpPr>
        <p:spPr>
          <a:xfrm>
            <a:off x="6929454" y="6072206"/>
            <a:ext cx="1285884" cy="369332"/>
          </a:xfrm>
          <a:prstGeom prst="rect">
            <a:avLst/>
          </a:prstGeom>
          <a:noFill/>
        </p:spPr>
        <p:txBody>
          <a:bodyPr wrap="square" rtlCol="0">
            <a:spAutoFit/>
          </a:bodyPr>
          <a:lstStyle/>
          <a:p>
            <a:r>
              <a:rPr lang="en-US" dirty="0" smtClean="0">
                <a:hlinkClick r:id="rId3" action="ppaction://hlinksldjump"/>
              </a:rPr>
              <a:t>Slide 29</a:t>
            </a:r>
            <a:endParaRPr lang="en-ZA"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a:bodyPr>
          <a:lstStyle/>
          <a:p>
            <a:r>
              <a:rPr lang="en-US" altLang="ja-JP" dirty="0" smtClean="0">
                <a:ea typeface="ＭＳ Ｐゴシック" pitchFamily="50" charset="-128"/>
              </a:rPr>
              <a:t>Time management</a:t>
            </a:r>
            <a:endParaRPr lang="en-GB" altLang="ja-JP" dirty="0">
              <a:ea typeface="ＭＳ Ｐゴシック" pitchFamily="50" charset="-128"/>
            </a:endParaRPr>
          </a:p>
        </p:txBody>
      </p:sp>
      <p:sp>
        <p:nvSpPr>
          <p:cNvPr id="39939" name="Rectangle 3"/>
          <p:cNvSpPr>
            <a:spLocks noGrp="1" noChangeArrowheads="1"/>
          </p:cNvSpPr>
          <p:nvPr>
            <p:ph type="body" idx="1"/>
          </p:nvPr>
        </p:nvSpPr>
        <p:spPr>
          <a:xfrm>
            <a:off x="342900" y="1981200"/>
            <a:ext cx="8458200" cy="2590808"/>
          </a:xfrm>
        </p:spPr>
        <p:txBody>
          <a:bodyPr>
            <a:normAutofit fontScale="85000" lnSpcReduction="20000"/>
          </a:bodyPr>
          <a:lstStyle/>
          <a:p>
            <a:pPr>
              <a:buNone/>
            </a:pPr>
            <a:r>
              <a:rPr lang="en-ZA" altLang="ja-JP" dirty="0" smtClean="0">
                <a:ea typeface="ＭＳ Ｐゴシック" pitchFamily="50" charset="-128"/>
              </a:rPr>
              <a:t>Planning:</a:t>
            </a:r>
          </a:p>
          <a:p>
            <a:r>
              <a:rPr lang="en-US" altLang="ja-JP" dirty="0" smtClean="0">
                <a:ea typeface="ＭＳ Ｐゴシック" pitchFamily="50" charset="-128"/>
              </a:rPr>
              <a:t>A lesson</a:t>
            </a:r>
          </a:p>
          <a:p>
            <a:r>
              <a:rPr lang="en-US" altLang="ja-JP" dirty="0" smtClean="0">
                <a:ea typeface="ＭＳ Ｐゴシック" pitchFamily="50" charset="-128"/>
              </a:rPr>
              <a:t>A week’s lessons</a:t>
            </a:r>
          </a:p>
          <a:p>
            <a:r>
              <a:rPr lang="en-US" altLang="ja-JP" dirty="0" smtClean="0">
                <a:ea typeface="ＭＳ Ｐゴシック" pitchFamily="50" charset="-128"/>
              </a:rPr>
              <a:t>A term</a:t>
            </a:r>
          </a:p>
          <a:p>
            <a:r>
              <a:rPr lang="en-US" altLang="ja-JP" dirty="0" smtClean="0">
                <a:ea typeface="ＭＳ Ｐゴシック" pitchFamily="50" charset="-128"/>
              </a:rPr>
              <a:t>A year</a:t>
            </a:r>
          </a:p>
          <a:p>
            <a:pPr>
              <a:buNone/>
            </a:pPr>
            <a:r>
              <a:rPr lang="en-US" altLang="ja-JP" dirty="0" smtClean="0">
                <a:ea typeface="ＭＳ Ｐゴシック" pitchFamily="50" charset="-128"/>
              </a:rPr>
              <a:t>Use your time fruitfully</a:t>
            </a:r>
            <a:endParaRPr lang="en-ZA" altLang="ja-JP" dirty="0" smtClean="0">
              <a:ea typeface="ＭＳ Ｐゴシック" pitchFamily="50" charset="-128"/>
            </a:endParaRPr>
          </a:p>
          <a:p>
            <a:pPr>
              <a:buNone/>
            </a:pPr>
            <a:endParaRPr lang="en-ZA"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60</a:t>
            </a:fld>
            <a:endParaRPr lang="en-ZA"/>
          </a:p>
        </p:txBody>
      </p:sp>
      <p:sp>
        <p:nvSpPr>
          <p:cNvPr id="6" name="TextBox 5"/>
          <p:cNvSpPr txBox="1"/>
          <p:nvPr/>
        </p:nvSpPr>
        <p:spPr>
          <a:xfrm>
            <a:off x="357158" y="500042"/>
            <a:ext cx="1214446" cy="523220"/>
          </a:xfrm>
          <a:prstGeom prst="rect">
            <a:avLst/>
          </a:prstGeom>
          <a:noFill/>
        </p:spPr>
        <p:txBody>
          <a:bodyPr wrap="square" rtlCol="0">
            <a:spAutoFit/>
          </a:bodyPr>
          <a:lstStyle/>
          <a:p>
            <a:r>
              <a:rPr lang="en-ZA" sz="2800" dirty="0" smtClean="0">
                <a:sym typeface="Wingdings"/>
              </a:rPr>
              <a:t></a:t>
            </a:r>
            <a:endParaRPr lang="en-ZA" sz="2800" dirty="0"/>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a:bodyPr>
          <a:lstStyle/>
          <a:p>
            <a:r>
              <a:rPr lang="en-US" altLang="ja-JP" dirty="0" smtClean="0">
                <a:ea typeface="ＭＳ Ｐゴシック" pitchFamily="50" charset="-128"/>
              </a:rPr>
              <a:t>Lesson planning</a:t>
            </a:r>
            <a:endParaRPr lang="en-GB" altLang="ja-JP" dirty="0">
              <a:ea typeface="ＭＳ Ｐゴシック" pitchFamily="50" charset="-128"/>
            </a:endParaRPr>
          </a:p>
        </p:txBody>
      </p:sp>
      <p:sp>
        <p:nvSpPr>
          <p:cNvPr id="39939" name="Rectangle 3"/>
          <p:cNvSpPr>
            <a:spLocks noGrp="1" noChangeArrowheads="1"/>
          </p:cNvSpPr>
          <p:nvPr>
            <p:ph type="body" idx="1"/>
          </p:nvPr>
        </p:nvSpPr>
        <p:spPr>
          <a:xfrm>
            <a:off x="342900" y="1981200"/>
            <a:ext cx="8458200" cy="4114800"/>
          </a:xfrm>
        </p:spPr>
        <p:txBody>
          <a:bodyPr/>
          <a:lstStyle/>
          <a:p>
            <a:pPr marL="0" indent="0">
              <a:buNone/>
            </a:pPr>
            <a:r>
              <a:rPr lang="en-US" altLang="ja-JP" dirty="0" smtClean="0">
                <a:ea typeface="ＭＳ Ｐゴシック" pitchFamily="50" charset="-128"/>
              </a:rPr>
              <a:t>Lesson planning form the backbone of Lesson Study</a:t>
            </a:r>
            <a:endParaRPr lang="en-ZA" altLang="ja-JP" dirty="0" smtClean="0">
              <a:ea typeface="ＭＳ Ｐゴシック" pitchFamily="50" charset="-128"/>
            </a:endParaRPr>
          </a:p>
          <a:p>
            <a:pPr marL="0" indent="0">
              <a:buNone/>
            </a:pPr>
            <a:r>
              <a:rPr lang="en-ZA" altLang="ja-JP" dirty="0" smtClean="0">
                <a:ea typeface="ＭＳ Ｐゴシック" pitchFamily="50" charset="-128"/>
              </a:rPr>
              <a:t>Lesson planning guidelines from the Department</a:t>
            </a:r>
          </a:p>
          <a:p>
            <a:pPr marL="0" indent="0">
              <a:buNone/>
            </a:pPr>
            <a:r>
              <a:rPr lang="en-US" altLang="ja-JP" dirty="0" smtClean="0">
                <a:ea typeface="ＭＳ Ｐゴシック" pitchFamily="50" charset="-128"/>
              </a:rPr>
              <a:t>Teachers had no formal training in Lesson Planning</a:t>
            </a:r>
          </a:p>
          <a:p>
            <a:pPr>
              <a:buNone/>
            </a:pPr>
            <a:endParaRPr lang="en-ZA"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61</a:t>
            </a:fld>
            <a:endParaRPr lang="en-ZA"/>
          </a:p>
        </p:txBody>
      </p:sp>
      <p:sp>
        <p:nvSpPr>
          <p:cNvPr id="6" name="TextBox 5"/>
          <p:cNvSpPr txBox="1"/>
          <p:nvPr/>
        </p:nvSpPr>
        <p:spPr>
          <a:xfrm>
            <a:off x="357158" y="500042"/>
            <a:ext cx="1357322" cy="523220"/>
          </a:xfrm>
          <a:prstGeom prst="rect">
            <a:avLst/>
          </a:prstGeom>
          <a:noFill/>
        </p:spPr>
        <p:txBody>
          <a:bodyPr wrap="square" rtlCol="0">
            <a:spAutoFit/>
          </a:bodyPr>
          <a:lstStyle/>
          <a:p>
            <a:r>
              <a:rPr lang="en-ZA" sz="2800" dirty="0" smtClean="0">
                <a:sym typeface="Wingdings"/>
              </a:rPr>
              <a:t></a:t>
            </a:r>
            <a:endParaRPr lang="en-ZA" sz="2800" dirty="0"/>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a:bodyPr>
          <a:lstStyle/>
          <a:p>
            <a:r>
              <a:rPr lang="en-US" altLang="ja-JP" dirty="0" smtClean="0">
                <a:ea typeface="ＭＳ Ｐゴシック" pitchFamily="50" charset="-128"/>
              </a:rPr>
              <a:t>Lesson planning</a:t>
            </a:r>
            <a:endParaRPr lang="en-GB" altLang="ja-JP" dirty="0">
              <a:ea typeface="ＭＳ Ｐゴシック" pitchFamily="50" charset="-128"/>
            </a:endParaRPr>
          </a:p>
        </p:txBody>
      </p:sp>
      <p:sp>
        <p:nvSpPr>
          <p:cNvPr id="39939" name="Rectangle 3"/>
          <p:cNvSpPr>
            <a:spLocks noGrp="1" noChangeArrowheads="1"/>
          </p:cNvSpPr>
          <p:nvPr>
            <p:ph type="body" idx="1"/>
          </p:nvPr>
        </p:nvSpPr>
        <p:spPr>
          <a:xfrm>
            <a:off x="357158" y="2500306"/>
            <a:ext cx="8458200" cy="804858"/>
          </a:xfrm>
        </p:spPr>
        <p:txBody>
          <a:bodyPr/>
          <a:lstStyle/>
          <a:p>
            <a:pPr marL="0" indent="0">
              <a:buNone/>
            </a:pPr>
            <a:r>
              <a:rPr lang="en-US" altLang="ja-JP" dirty="0" smtClean="0">
                <a:ea typeface="ＭＳ Ｐゴシック" pitchFamily="50" charset="-128"/>
              </a:rPr>
              <a:t>What does the Department of Education provide?</a:t>
            </a:r>
          </a:p>
          <a:p>
            <a:pPr>
              <a:buNone/>
            </a:pPr>
            <a:endParaRPr lang="en-ZA"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62</a:t>
            </a:fld>
            <a:endParaRPr lang="en-ZA"/>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714348" y="0"/>
            <a:ext cx="7772400" cy="904860"/>
          </a:xfrm>
        </p:spPr>
        <p:txBody>
          <a:bodyPr>
            <a:normAutofit/>
          </a:bodyPr>
          <a:lstStyle/>
          <a:p>
            <a:r>
              <a:rPr lang="en-US" altLang="ja-JP" dirty="0" smtClean="0">
                <a:ea typeface="ＭＳ Ｐゴシック" pitchFamily="50" charset="-128"/>
              </a:rPr>
              <a:t>Lesson planning</a:t>
            </a:r>
            <a:endParaRPr lang="en-GB"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63</a:t>
            </a:fld>
            <a:endParaRPr lang="en-ZA"/>
          </a:p>
        </p:txBody>
      </p:sp>
      <p:pic>
        <p:nvPicPr>
          <p:cNvPr id="7" name="Picture 6" descr="Lesson plan1.JPG"/>
          <p:cNvPicPr/>
          <p:nvPr/>
        </p:nvPicPr>
        <p:blipFill>
          <a:blip r:embed="rId4" cstate="print"/>
          <a:srcRect l="4259" r="7363" b="6074"/>
          <a:stretch>
            <a:fillRect/>
          </a:stretch>
        </p:blipFill>
        <p:spPr>
          <a:xfrm rot="5400000">
            <a:off x="1607332" y="-678664"/>
            <a:ext cx="5929333" cy="9144001"/>
          </a:xfrm>
          <a:prstGeom prst="rect">
            <a:avLst/>
          </a:prstGeom>
        </p:spPr>
      </p:pic>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714348" y="0"/>
            <a:ext cx="7772400" cy="904860"/>
          </a:xfrm>
        </p:spPr>
        <p:txBody>
          <a:bodyPr>
            <a:normAutofit/>
          </a:bodyPr>
          <a:lstStyle/>
          <a:p>
            <a:r>
              <a:rPr lang="en-US" altLang="ja-JP" dirty="0" smtClean="0">
                <a:ea typeface="ＭＳ Ｐゴシック" pitchFamily="50" charset="-128"/>
              </a:rPr>
              <a:t>Lesson planning</a:t>
            </a:r>
            <a:endParaRPr lang="en-GB"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64</a:t>
            </a:fld>
            <a:endParaRPr lang="en-ZA"/>
          </a:p>
        </p:txBody>
      </p:sp>
      <p:pic>
        <p:nvPicPr>
          <p:cNvPr id="6" name="Picture 5" descr="Lesson plan2.JPG"/>
          <p:cNvPicPr/>
          <p:nvPr/>
        </p:nvPicPr>
        <p:blipFill>
          <a:blip r:embed="rId4" cstate="print"/>
          <a:srcRect l="3580" t="4397" r="21643" b="1723"/>
          <a:stretch>
            <a:fillRect/>
          </a:stretch>
        </p:blipFill>
        <p:spPr>
          <a:xfrm rot="5400000">
            <a:off x="1785934" y="-785826"/>
            <a:ext cx="5643602" cy="8929718"/>
          </a:xfrm>
          <a:prstGeom prst="rect">
            <a:avLst/>
          </a:prstGeom>
        </p:spPr>
      </p:pic>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a:bodyPr>
          <a:lstStyle/>
          <a:p>
            <a:r>
              <a:rPr lang="en-US" altLang="ja-JP" dirty="0" smtClean="0">
                <a:ea typeface="ＭＳ Ｐゴシック" pitchFamily="50" charset="-128"/>
              </a:rPr>
              <a:t>Peer collaboration</a:t>
            </a:r>
            <a:endParaRPr lang="en-GB" altLang="ja-JP" dirty="0">
              <a:ea typeface="ＭＳ Ｐゴシック" pitchFamily="50" charset="-128"/>
            </a:endParaRPr>
          </a:p>
        </p:txBody>
      </p:sp>
      <p:sp>
        <p:nvSpPr>
          <p:cNvPr id="39939" name="Rectangle 3"/>
          <p:cNvSpPr>
            <a:spLocks noGrp="1" noChangeArrowheads="1"/>
          </p:cNvSpPr>
          <p:nvPr>
            <p:ph type="body" idx="1"/>
          </p:nvPr>
        </p:nvSpPr>
        <p:spPr>
          <a:xfrm>
            <a:off x="342900" y="1981200"/>
            <a:ext cx="8458200" cy="947734"/>
          </a:xfrm>
        </p:spPr>
        <p:txBody>
          <a:bodyPr/>
          <a:lstStyle/>
          <a:p>
            <a:pPr marL="0" indent="0">
              <a:buNone/>
            </a:pPr>
            <a:r>
              <a:rPr lang="en-US" altLang="ja-JP" dirty="0" smtClean="0">
                <a:ea typeface="ＭＳ Ｐゴシック" pitchFamily="50" charset="-128"/>
              </a:rPr>
              <a:t>Teachers work in isolation</a:t>
            </a:r>
          </a:p>
          <a:p>
            <a:pPr>
              <a:buNone/>
            </a:pPr>
            <a:endParaRPr lang="en-ZA"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65</a:t>
            </a:fld>
            <a:endParaRPr lang="en-ZA"/>
          </a:p>
        </p:txBody>
      </p:sp>
      <p:sp>
        <p:nvSpPr>
          <p:cNvPr id="7" name="TextBox 6"/>
          <p:cNvSpPr txBox="1"/>
          <p:nvPr/>
        </p:nvSpPr>
        <p:spPr>
          <a:xfrm>
            <a:off x="500034" y="642918"/>
            <a:ext cx="1285884" cy="584775"/>
          </a:xfrm>
          <a:prstGeom prst="rect">
            <a:avLst/>
          </a:prstGeom>
          <a:noFill/>
        </p:spPr>
        <p:txBody>
          <a:bodyPr wrap="square" rtlCol="0">
            <a:spAutoFit/>
          </a:bodyPr>
          <a:lstStyle/>
          <a:p>
            <a:r>
              <a:rPr lang="en-ZA" sz="3200" dirty="0" smtClean="0">
                <a:sym typeface="Wingdings"/>
              </a:rPr>
              <a:t></a:t>
            </a:r>
            <a:endParaRPr lang="en-ZA" sz="3200" dirty="0"/>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fontScale="90000"/>
          </a:bodyPr>
          <a:lstStyle/>
          <a:p>
            <a:r>
              <a:rPr lang="en-US" altLang="ja-JP" dirty="0" smtClean="0">
                <a:ea typeface="ＭＳ Ｐゴシック" pitchFamily="50" charset="-128"/>
              </a:rPr>
              <a:t>The reality</a:t>
            </a:r>
            <a:br>
              <a:rPr lang="en-US" altLang="ja-JP" dirty="0" smtClean="0">
                <a:ea typeface="ＭＳ Ｐゴシック" pitchFamily="50" charset="-128"/>
              </a:rPr>
            </a:br>
            <a:r>
              <a:rPr lang="en-US" altLang="ja-JP" dirty="0" smtClean="0">
                <a:ea typeface="ＭＳ Ｐゴシック" pitchFamily="50" charset="-128"/>
              </a:rPr>
              <a:t>What went wrong… </a:t>
            </a:r>
            <a:endParaRPr lang="en-GB"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66</a:t>
            </a:fld>
            <a:endParaRPr lang="en-ZA"/>
          </a:p>
        </p:txBody>
      </p:sp>
      <p:sp>
        <p:nvSpPr>
          <p:cNvPr id="6" name="Rectangle 2"/>
          <p:cNvSpPr txBox="1">
            <a:spLocks noChangeArrowheads="1"/>
          </p:cNvSpPr>
          <p:nvPr/>
        </p:nvSpPr>
        <p:spPr>
          <a:xfrm>
            <a:off x="357158" y="1714488"/>
            <a:ext cx="8429684" cy="4643470"/>
          </a:xfrm>
          <a:prstGeom prst="rect">
            <a:avLst/>
          </a:prstGeom>
        </p:spPr>
        <p:txBody>
          <a:bodyPr vert="horz" lIns="91440" tIns="45720" rIns="91440" bIns="45720" rtlCol="0" anchor="ctr">
            <a:noAutofit/>
          </a:bodyPr>
          <a:lstStyle/>
          <a:p>
            <a:pPr marL="365125" marR="0" lvl="0" indent="-365125"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altLang="ja-JP" sz="3600" i="0" u="none" strike="noStrike" kern="1200" cap="none" spc="0" normalizeH="0" baseline="0" noProof="0" dirty="0" smtClean="0">
                <a:ln>
                  <a:noFill/>
                </a:ln>
                <a:solidFill>
                  <a:schemeClr val="tx1"/>
                </a:solidFill>
                <a:effectLst/>
                <a:uLnTx/>
                <a:uFillTx/>
                <a:latin typeface="+mj-lt"/>
                <a:ea typeface="ＭＳ Ｐゴシック" pitchFamily="50" charset="-128"/>
                <a:cs typeface="+mj-cs"/>
              </a:rPr>
              <a:t>Tasks set for learners</a:t>
            </a:r>
          </a:p>
          <a:p>
            <a:pPr marL="365125" marR="0" lvl="0" indent="-365125" defTabSz="914400" rtl="0" eaLnBrk="1" fontAlgn="auto" latinLnBrk="0" hangingPunct="1">
              <a:lnSpc>
                <a:spcPct val="100000"/>
              </a:lnSpc>
              <a:spcBef>
                <a:spcPct val="0"/>
              </a:spcBef>
              <a:spcAft>
                <a:spcPts val="0"/>
              </a:spcAft>
              <a:buClrTx/>
              <a:buSzTx/>
              <a:buFont typeface="Arial" pitchFamily="34" charset="0"/>
              <a:buChar char="•"/>
              <a:tabLst/>
              <a:defRPr/>
            </a:pPr>
            <a:r>
              <a:rPr lang="en-US" altLang="ja-JP" sz="3600" dirty="0" smtClean="0">
                <a:latin typeface="+mj-lt"/>
                <a:ea typeface="ＭＳ Ｐゴシック" pitchFamily="50" charset="-128"/>
                <a:cs typeface="+mj-cs"/>
              </a:rPr>
              <a:t>Sequencing of the learning trajectory</a:t>
            </a:r>
            <a:endParaRPr kumimoji="0" lang="en-US" altLang="ja-JP" sz="3600" i="0" u="none" strike="noStrike" kern="1200" cap="none" spc="0" normalizeH="0" baseline="0" noProof="0" dirty="0" smtClean="0">
              <a:ln>
                <a:noFill/>
              </a:ln>
              <a:solidFill>
                <a:schemeClr val="tx1"/>
              </a:solidFill>
              <a:effectLst/>
              <a:uLnTx/>
              <a:uFillTx/>
              <a:latin typeface="+mj-lt"/>
              <a:ea typeface="ＭＳ Ｐゴシック" pitchFamily="50" charset="-128"/>
              <a:cs typeface="+mj-cs"/>
            </a:endParaRPr>
          </a:p>
          <a:p>
            <a:pPr marL="365125" marR="0" lvl="0" indent="-365125" defTabSz="914400" rtl="0" eaLnBrk="1" fontAlgn="auto" latinLnBrk="0" hangingPunct="1">
              <a:lnSpc>
                <a:spcPct val="100000"/>
              </a:lnSpc>
              <a:spcBef>
                <a:spcPct val="0"/>
              </a:spcBef>
              <a:spcAft>
                <a:spcPts val="0"/>
              </a:spcAft>
              <a:buClrTx/>
              <a:buSzTx/>
              <a:buFont typeface="Arial" pitchFamily="34" charset="0"/>
              <a:buChar char="•"/>
              <a:tabLst/>
              <a:defRPr/>
            </a:pPr>
            <a:r>
              <a:rPr lang="en-US" altLang="ja-JP" sz="3600" dirty="0" smtClean="0">
                <a:latin typeface="+mj-lt"/>
                <a:ea typeface="ＭＳ Ｐゴシック" pitchFamily="50" charset="-128"/>
                <a:cs typeface="+mj-cs"/>
              </a:rPr>
              <a:t>Teachers took on the role of extra hands – interference of the thinking processes</a:t>
            </a:r>
            <a:endParaRPr kumimoji="0" lang="en-US" altLang="ja-JP" sz="3600" i="0" u="none" strike="noStrike" kern="1200" cap="none" spc="0" normalizeH="0" baseline="0" noProof="0" dirty="0" smtClean="0">
              <a:ln>
                <a:noFill/>
              </a:ln>
              <a:solidFill>
                <a:schemeClr val="tx1"/>
              </a:solidFill>
              <a:effectLst/>
              <a:uLnTx/>
              <a:uFillTx/>
              <a:latin typeface="+mj-lt"/>
              <a:ea typeface="ＭＳ Ｐゴシック" pitchFamily="50" charset="-128"/>
              <a:cs typeface="+mj-cs"/>
            </a:endParaRPr>
          </a:p>
          <a:p>
            <a:pPr marL="365125" marR="0" lvl="0" indent="-365125" defTabSz="914400" rtl="0" eaLnBrk="1" fontAlgn="auto" latinLnBrk="0" hangingPunct="1">
              <a:lnSpc>
                <a:spcPct val="100000"/>
              </a:lnSpc>
              <a:spcBef>
                <a:spcPct val="0"/>
              </a:spcBef>
              <a:spcAft>
                <a:spcPts val="0"/>
              </a:spcAft>
              <a:buClrTx/>
              <a:buSzTx/>
              <a:buFont typeface="Arial" pitchFamily="34" charset="0"/>
              <a:buChar char="•"/>
              <a:tabLst/>
              <a:defRPr/>
            </a:pPr>
            <a:r>
              <a:rPr lang="en-US" altLang="ja-JP" sz="3600" dirty="0" smtClean="0">
                <a:latin typeface="+mj-lt"/>
                <a:ea typeface="ＭＳ Ｐゴシック" pitchFamily="50" charset="-128"/>
                <a:cs typeface="+mj-cs"/>
              </a:rPr>
              <a:t>Comments /critique</a:t>
            </a:r>
          </a:p>
          <a:p>
            <a:pPr marL="365125" marR="0" lvl="0" indent="-365125" defTabSz="914400" rtl="0" eaLnBrk="1" fontAlgn="auto" latinLnBrk="0" hangingPunct="1">
              <a:lnSpc>
                <a:spcPct val="100000"/>
              </a:lnSpc>
              <a:spcBef>
                <a:spcPct val="0"/>
              </a:spcBef>
              <a:spcAft>
                <a:spcPts val="0"/>
              </a:spcAft>
              <a:buClrTx/>
              <a:buSzTx/>
              <a:buFont typeface="Arial" pitchFamily="34" charset="0"/>
              <a:buChar char="•"/>
              <a:tabLst/>
              <a:defRPr/>
            </a:pPr>
            <a:r>
              <a:rPr lang="en-US" altLang="ja-JP" sz="3600" dirty="0" smtClean="0">
                <a:latin typeface="+mj-lt"/>
                <a:ea typeface="ＭＳ Ｐゴシック" pitchFamily="50" charset="-128"/>
                <a:cs typeface="+mj-cs"/>
              </a:rPr>
              <a:t>Evaluation of lessons</a:t>
            </a:r>
          </a:p>
          <a:p>
            <a:pPr marL="365125" marR="0" lvl="0" indent="-365125" defTabSz="914400" rtl="0" eaLnBrk="1" fontAlgn="auto" latinLnBrk="0" hangingPunct="1">
              <a:lnSpc>
                <a:spcPct val="100000"/>
              </a:lnSpc>
              <a:spcBef>
                <a:spcPct val="0"/>
              </a:spcBef>
              <a:spcAft>
                <a:spcPts val="0"/>
              </a:spcAft>
              <a:buClrTx/>
              <a:buSzTx/>
              <a:buFont typeface="Arial" pitchFamily="34" charset="0"/>
              <a:buChar char="•"/>
              <a:tabLst/>
              <a:defRPr/>
            </a:pPr>
            <a:r>
              <a:rPr lang="en-US" altLang="ja-JP" sz="3600" dirty="0" smtClean="0">
                <a:latin typeface="+mj-lt"/>
                <a:ea typeface="ＭＳ Ｐゴシック" pitchFamily="50" charset="-128"/>
                <a:cs typeface="+mj-cs"/>
              </a:rPr>
              <a:t>Collecting data – what must we look for?</a:t>
            </a:r>
          </a:p>
          <a:p>
            <a:pPr marL="365125" marR="0" lvl="0" indent="-365125" defTabSz="914400" rtl="0" eaLnBrk="1" fontAlgn="auto" latinLnBrk="0" hangingPunct="1">
              <a:lnSpc>
                <a:spcPct val="100000"/>
              </a:lnSpc>
              <a:spcBef>
                <a:spcPct val="0"/>
              </a:spcBef>
              <a:spcAft>
                <a:spcPts val="0"/>
              </a:spcAft>
              <a:buClrTx/>
              <a:buSzTx/>
              <a:buFont typeface="Arial" pitchFamily="34" charset="0"/>
              <a:buChar char="•"/>
              <a:tabLst/>
              <a:defRPr/>
            </a:pPr>
            <a:r>
              <a:rPr lang="en-US" altLang="ja-JP" sz="3600" dirty="0" smtClean="0">
                <a:latin typeface="+mj-lt"/>
                <a:ea typeface="ＭＳ Ｐゴシック" pitchFamily="50" charset="-128"/>
                <a:cs typeface="+mj-cs"/>
              </a:rPr>
              <a:t>Articulating observations</a:t>
            </a:r>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9938" name="Rectangle 2"/>
          <p:cNvSpPr>
            <a:spLocks noGrp="1" noChangeArrowheads="1"/>
          </p:cNvSpPr>
          <p:nvPr>
            <p:ph type="title"/>
          </p:nvPr>
        </p:nvSpPr>
        <p:spPr>
          <a:xfrm>
            <a:off x="685800" y="381000"/>
            <a:ext cx="7772400" cy="1143000"/>
          </a:xfrm>
        </p:spPr>
        <p:txBody>
          <a:bodyPr>
            <a:normAutofit/>
          </a:bodyPr>
          <a:lstStyle/>
          <a:p>
            <a:r>
              <a:rPr lang="en-GB" altLang="ja-JP" dirty="0" smtClean="0">
                <a:ea typeface="ＭＳ Ｐゴシック" pitchFamily="50" charset="-128"/>
              </a:rPr>
              <a:t>Endeavours</a:t>
            </a:r>
            <a:endParaRPr lang="en-GB" altLang="ja-JP" dirty="0">
              <a:ea typeface="ＭＳ Ｐゴシック" pitchFamily="50" charset="-128"/>
            </a:endParaRPr>
          </a:p>
        </p:txBody>
      </p:sp>
      <p:sp>
        <p:nvSpPr>
          <p:cNvPr id="5" name="Slide Number Placeholder 4"/>
          <p:cNvSpPr>
            <a:spLocks noGrp="1"/>
          </p:cNvSpPr>
          <p:nvPr>
            <p:ph type="sldNum" sz="quarter" idx="12"/>
          </p:nvPr>
        </p:nvSpPr>
        <p:spPr/>
        <p:txBody>
          <a:bodyPr/>
          <a:lstStyle/>
          <a:p>
            <a:fld id="{8F430018-2B2D-4876-8E36-8F96232ED8C5}" type="slidenum">
              <a:rPr lang="en-ZA" smtClean="0"/>
              <a:pPr/>
              <a:t>67</a:t>
            </a:fld>
            <a:endParaRPr lang="en-ZA"/>
          </a:p>
        </p:txBody>
      </p:sp>
      <p:sp>
        <p:nvSpPr>
          <p:cNvPr id="6" name="Rectangle 2"/>
          <p:cNvSpPr txBox="1">
            <a:spLocks noChangeArrowheads="1"/>
          </p:cNvSpPr>
          <p:nvPr/>
        </p:nvSpPr>
        <p:spPr>
          <a:xfrm>
            <a:off x="214282" y="1500174"/>
            <a:ext cx="8572560" cy="4929222"/>
          </a:xfrm>
          <a:prstGeom prst="rect">
            <a:avLst/>
          </a:prstGeom>
        </p:spPr>
        <p:txBody>
          <a:bodyPr vert="horz" lIns="91440" tIns="45720" rIns="91440" bIns="45720" rtlCol="0" anchor="ctr">
            <a:noAutofit/>
          </a:bodyPr>
          <a:lstStyle/>
          <a:p>
            <a:pPr marL="365125" marR="0" lvl="0" indent="-365125"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altLang="ja-JP" sz="3600" i="0" u="none" strike="noStrike" kern="1200" cap="none" spc="0" normalizeH="0" baseline="0" noProof="0" dirty="0" smtClean="0">
                <a:ln>
                  <a:noFill/>
                </a:ln>
                <a:solidFill>
                  <a:schemeClr val="tx1"/>
                </a:solidFill>
                <a:effectLst/>
                <a:uLnTx/>
                <a:uFillTx/>
                <a:latin typeface="+mj-lt"/>
                <a:ea typeface="ＭＳ Ｐゴシック" pitchFamily="50" charset="-128"/>
                <a:cs typeface="+mj-cs"/>
              </a:rPr>
              <a:t>Setting tasks to promote mathematical thinking</a:t>
            </a:r>
          </a:p>
          <a:p>
            <a:pPr marL="365125" marR="0" lvl="0" indent="-365125" defTabSz="914400" rtl="0" eaLnBrk="1" fontAlgn="auto" latinLnBrk="0" hangingPunct="1">
              <a:lnSpc>
                <a:spcPct val="100000"/>
              </a:lnSpc>
              <a:spcBef>
                <a:spcPct val="0"/>
              </a:spcBef>
              <a:spcAft>
                <a:spcPts val="0"/>
              </a:spcAft>
              <a:buClrTx/>
              <a:buSzTx/>
              <a:buFont typeface="Arial" pitchFamily="34" charset="0"/>
              <a:buChar char="•"/>
              <a:tabLst/>
              <a:defRPr/>
            </a:pPr>
            <a:r>
              <a:rPr lang="en-US" altLang="ja-JP" sz="3600" dirty="0" smtClean="0">
                <a:latin typeface="+mj-lt"/>
                <a:ea typeface="ＭＳ Ｐゴシック" pitchFamily="50" charset="-128"/>
                <a:cs typeface="+mj-cs"/>
              </a:rPr>
              <a:t>Engage in problem solving</a:t>
            </a:r>
          </a:p>
          <a:p>
            <a:pPr marL="365125" marR="0" lvl="0" indent="-365125" defTabSz="914400" rtl="0" eaLnBrk="1" fontAlgn="auto" latinLnBrk="0" hangingPunct="1">
              <a:lnSpc>
                <a:spcPct val="100000"/>
              </a:lnSpc>
              <a:spcBef>
                <a:spcPct val="0"/>
              </a:spcBef>
              <a:spcAft>
                <a:spcPts val="0"/>
              </a:spcAft>
              <a:buClrTx/>
              <a:buSzTx/>
              <a:buFont typeface="Arial" pitchFamily="34" charset="0"/>
              <a:buChar char="•"/>
              <a:tabLst/>
              <a:defRPr/>
            </a:pPr>
            <a:r>
              <a:rPr lang="en-US" altLang="ja-JP" sz="3600" dirty="0" smtClean="0">
                <a:latin typeface="+mj-lt"/>
                <a:ea typeface="ＭＳ Ｐゴシック" pitchFamily="50" charset="-128"/>
                <a:cs typeface="+mj-cs"/>
              </a:rPr>
              <a:t>Understanding mathematical proficiency:</a:t>
            </a:r>
          </a:p>
          <a:p>
            <a:pPr marL="822325" lvl="1" indent="-365125">
              <a:spcBef>
                <a:spcPct val="0"/>
              </a:spcBef>
              <a:buFont typeface="Arial" pitchFamily="34" charset="0"/>
              <a:buChar char="•"/>
            </a:pPr>
            <a:r>
              <a:rPr lang="en-US" altLang="ja-JP" sz="3600" dirty="0" smtClean="0">
                <a:latin typeface="+mj-lt"/>
                <a:ea typeface="ＭＳ Ｐゴシック" pitchFamily="50" charset="-128"/>
                <a:cs typeface="+mj-cs"/>
              </a:rPr>
              <a:t>Conceptual understanding</a:t>
            </a:r>
          </a:p>
          <a:p>
            <a:pPr marL="822325" lvl="1" indent="-365125">
              <a:spcBef>
                <a:spcPct val="0"/>
              </a:spcBef>
              <a:buFont typeface="Arial" pitchFamily="34" charset="0"/>
              <a:buChar char="•"/>
            </a:pPr>
            <a:r>
              <a:rPr lang="en-US" altLang="ja-JP" sz="3600" dirty="0" smtClean="0">
                <a:latin typeface="+mj-lt"/>
                <a:ea typeface="ＭＳ Ｐゴシック" pitchFamily="50" charset="-128"/>
                <a:cs typeface="+mj-cs"/>
              </a:rPr>
              <a:t>Procedural fluency</a:t>
            </a:r>
          </a:p>
          <a:p>
            <a:pPr marL="822325" lvl="1" indent="-365125">
              <a:spcBef>
                <a:spcPct val="0"/>
              </a:spcBef>
              <a:buFont typeface="Arial" pitchFamily="34" charset="0"/>
              <a:buChar char="•"/>
            </a:pPr>
            <a:r>
              <a:rPr lang="en-US" altLang="ja-JP" sz="3600" dirty="0" smtClean="0">
                <a:latin typeface="+mj-lt"/>
                <a:ea typeface="ＭＳ Ｐゴシック" pitchFamily="50" charset="-128"/>
                <a:cs typeface="+mj-cs"/>
              </a:rPr>
              <a:t>Strategic competence</a:t>
            </a:r>
          </a:p>
          <a:p>
            <a:pPr marL="822325" lvl="1" indent="-365125">
              <a:spcBef>
                <a:spcPct val="0"/>
              </a:spcBef>
              <a:buFont typeface="Arial" pitchFamily="34" charset="0"/>
              <a:buChar char="•"/>
            </a:pPr>
            <a:r>
              <a:rPr lang="en-US" altLang="ja-JP" sz="3600" dirty="0" smtClean="0">
                <a:latin typeface="+mj-lt"/>
                <a:ea typeface="ＭＳ Ｐゴシック" pitchFamily="50" charset="-128"/>
                <a:cs typeface="+mj-cs"/>
              </a:rPr>
              <a:t>Productive disposition</a:t>
            </a:r>
            <a:endParaRPr kumimoji="0" lang="en-GB" altLang="ja-JP" sz="3600" i="0" u="none" strike="noStrike" kern="1200" cap="none" spc="0" normalizeH="0" baseline="0" noProof="0" dirty="0">
              <a:ln>
                <a:noFill/>
              </a:ln>
              <a:solidFill>
                <a:schemeClr val="tx1"/>
              </a:solidFill>
              <a:effectLst/>
              <a:uLnTx/>
              <a:uFillTx/>
              <a:latin typeface="+mj-lt"/>
              <a:ea typeface="ＭＳ Ｐゴシック" pitchFamily="50" charset="-128"/>
              <a:cs typeface="+mj-cs"/>
            </a:endParaRPr>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5" name="Slide Number Placeholder 4"/>
          <p:cNvSpPr>
            <a:spLocks noGrp="1"/>
          </p:cNvSpPr>
          <p:nvPr>
            <p:ph type="sldNum" sz="quarter" idx="12"/>
          </p:nvPr>
        </p:nvSpPr>
        <p:spPr/>
        <p:txBody>
          <a:bodyPr/>
          <a:lstStyle/>
          <a:p>
            <a:fld id="{8F430018-2B2D-4876-8E36-8F96232ED8C5}" type="slidenum">
              <a:rPr lang="en-ZA" smtClean="0"/>
              <a:pPr/>
              <a:t>68</a:t>
            </a:fld>
            <a:endParaRPr lang="en-ZA"/>
          </a:p>
        </p:txBody>
      </p:sp>
      <p:sp>
        <p:nvSpPr>
          <p:cNvPr id="6" name="Rectangle 2"/>
          <p:cNvSpPr txBox="1">
            <a:spLocks noChangeArrowheads="1"/>
          </p:cNvSpPr>
          <p:nvPr/>
        </p:nvSpPr>
        <p:spPr>
          <a:xfrm>
            <a:off x="214282" y="1785926"/>
            <a:ext cx="8572560" cy="2786082"/>
          </a:xfrm>
          <a:prstGeom prst="rect">
            <a:avLst/>
          </a:prstGeom>
        </p:spPr>
        <p:txBody>
          <a:bodyPr vert="horz" lIns="91440" tIns="45720" rIns="91440" bIns="45720" rtlCol="0" anchor="ctr">
            <a:noAutofit/>
          </a:bodyPr>
          <a:lstStyle/>
          <a:p>
            <a:pPr marR="0" lvl="0" defTabSz="914400" rtl="0" eaLnBrk="1" fontAlgn="auto" latinLnBrk="0" hangingPunct="1">
              <a:lnSpc>
                <a:spcPct val="100000"/>
              </a:lnSpc>
              <a:spcBef>
                <a:spcPct val="0"/>
              </a:spcBef>
              <a:spcAft>
                <a:spcPts val="0"/>
              </a:spcAft>
              <a:buClrTx/>
              <a:buSzTx/>
              <a:tabLst/>
              <a:defRPr/>
            </a:pPr>
            <a:r>
              <a:rPr kumimoji="0" lang="en-US" altLang="ja-JP" sz="3600" i="0" u="none" strike="noStrike" kern="1200" cap="none" spc="0" normalizeH="0" baseline="0" noProof="0" dirty="0" smtClean="0">
                <a:ln>
                  <a:noFill/>
                </a:ln>
                <a:solidFill>
                  <a:schemeClr val="tx1"/>
                </a:solidFill>
                <a:effectLst/>
                <a:uLnTx/>
                <a:uFillTx/>
                <a:latin typeface="+mj-lt"/>
                <a:ea typeface="ＭＳ Ｐゴシック" pitchFamily="50" charset="-128"/>
                <a:cs typeface="+mj-cs"/>
              </a:rPr>
              <a:t>Those who are interested</a:t>
            </a:r>
            <a:r>
              <a:rPr kumimoji="0" lang="en-US" altLang="ja-JP" sz="3600" i="0" u="none" strike="noStrike" kern="1200" cap="none" spc="0" normalizeH="0" noProof="0" dirty="0" smtClean="0">
                <a:ln>
                  <a:noFill/>
                </a:ln>
                <a:solidFill>
                  <a:schemeClr val="tx1"/>
                </a:solidFill>
                <a:effectLst/>
                <a:uLnTx/>
                <a:uFillTx/>
                <a:latin typeface="+mj-lt"/>
                <a:ea typeface="ＭＳ Ｐゴシック" pitchFamily="50" charset="-128"/>
                <a:cs typeface="+mj-cs"/>
              </a:rPr>
              <a:t> in implementing Lesson Study cannot overlook the substantial challenges that must be overcome to make the practice purposeful and powerful.</a:t>
            </a:r>
            <a:endParaRPr kumimoji="0" lang="en-US" altLang="ja-JP" sz="3600" i="0" u="none" strike="noStrike" kern="1200" cap="none" spc="0" normalizeH="0" baseline="0" noProof="0" dirty="0" smtClean="0">
              <a:ln>
                <a:noFill/>
              </a:ln>
              <a:solidFill>
                <a:schemeClr val="tx1"/>
              </a:solidFill>
              <a:effectLst/>
              <a:uLnTx/>
              <a:uFillTx/>
              <a:latin typeface="+mj-lt"/>
              <a:ea typeface="ＭＳ Ｐゴシック" pitchFamily="50" charset="-128"/>
              <a:cs typeface="+mj-cs"/>
            </a:endParaRPr>
          </a:p>
        </p:txBody>
      </p: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descr="exposure"/>
          <p:cNvSpPr>
            <a:spLocks noChangeAspect="1" noChangeArrowheads="1"/>
          </p:cNvSpPr>
          <p:nvPr/>
        </p:nvSpPr>
        <p:spPr bwMode="auto">
          <a:xfrm>
            <a:off x="0" y="0"/>
            <a:ext cx="9144000" cy="6858000"/>
          </a:xfrm>
          <a:prstGeom prst="rect">
            <a:avLst/>
          </a:prstGeom>
          <a:blipFill dpi="0" rotWithShape="1">
            <a:blip r:embed="rId3">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5" name="Slide Number Placeholder 4"/>
          <p:cNvSpPr>
            <a:spLocks noGrp="1"/>
          </p:cNvSpPr>
          <p:nvPr>
            <p:ph type="sldNum" sz="quarter" idx="12"/>
          </p:nvPr>
        </p:nvSpPr>
        <p:spPr/>
        <p:txBody>
          <a:bodyPr/>
          <a:lstStyle/>
          <a:p>
            <a:fld id="{8F430018-2B2D-4876-8E36-8F96232ED8C5}" type="slidenum">
              <a:rPr lang="en-ZA" smtClean="0"/>
              <a:pPr/>
              <a:t>69</a:t>
            </a:fld>
            <a:endParaRPr lang="en-ZA"/>
          </a:p>
        </p:txBody>
      </p:sp>
      <p:sp>
        <p:nvSpPr>
          <p:cNvPr id="6" name="Rectangle 2"/>
          <p:cNvSpPr txBox="1">
            <a:spLocks noChangeArrowheads="1"/>
          </p:cNvSpPr>
          <p:nvPr/>
        </p:nvSpPr>
        <p:spPr>
          <a:xfrm>
            <a:off x="214282" y="1785926"/>
            <a:ext cx="8572560" cy="2786082"/>
          </a:xfrm>
          <a:prstGeom prst="rect">
            <a:avLst/>
          </a:prstGeom>
        </p:spPr>
        <p:txBody>
          <a:bodyPr vert="horz" lIns="91440" tIns="45720" rIns="91440" bIns="45720" rtlCol="0" anchor="ctr">
            <a:noAutofit/>
          </a:bodyPr>
          <a:lstStyle/>
          <a:p>
            <a:pPr marR="0" lvl="0" defTabSz="914400" rtl="0" eaLnBrk="1" fontAlgn="auto" latinLnBrk="0" hangingPunct="1">
              <a:lnSpc>
                <a:spcPct val="100000"/>
              </a:lnSpc>
              <a:spcBef>
                <a:spcPct val="0"/>
              </a:spcBef>
              <a:spcAft>
                <a:spcPts val="0"/>
              </a:spcAft>
              <a:buClrTx/>
              <a:buSzTx/>
              <a:tabLst/>
              <a:defRPr/>
            </a:pPr>
            <a:r>
              <a:rPr kumimoji="0" lang="en-US" altLang="ja-JP" sz="3600" i="0" u="none" strike="noStrike" kern="1200" cap="none" spc="0" normalizeH="0" baseline="0" noProof="0" dirty="0" smtClean="0">
                <a:ln>
                  <a:noFill/>
                </a:ln>
                <a:solidFill>
                  <a:schemeClr val="tx1"/>
                </a:solidFill>
                <a:effectLst/>
                <a:uLnTx/>
                <a:uFillTx/>
                <a:latin typeface="+mj-lt"/>
                <a:ea typeface="ＭＳ Ｐゴシック" pitchFamily="50" charset="-128"/>
                <a:cs typeface="+mj-cs"/>
              </a:rPr>
              <a:t>Those who are interested</a:t>
            </a:r>
            <a:r>
              <a:rPr kumimoji="0" lang="en-US" altLang="ja-JP" sz="3600" i="0" u="none" strike="noStrike" kern="1200" cap="none" spc="0" normalizeH="0" noProof="0" dirty="0" smtClean="0">
                <a:ln>
                  <a:noFill/>
                </a:ln>
                <a:solidFill>
                  <a:schemeClr val="tx1"/>
                </a:solidFill>
                <a:effectLst/>
                <a:uLnTx/>
                <a:uFillTx/>
                <a:latin typeface="+mj-lt"/>
                <a:ea typeface="ＭＳ Ｐゴシック" pitchFamily="50" charset="-128"/>
                <a:cs typeface="+mj-cs"/>
              </a:rPr>
              <a:t> in implementing Lesson Study cannot overlook the substantial challenges that must be overcome to make the practice purposeful and powerful.</a:t>
            </a:r>
            <a:endParaRPr kumimoji="0" lang="en-US" altLang="ja-JP" sz="3600" i="0" u="none" strike="noStrike" kern="1200" cap="none" spc="0" normalizeH="0" baseline="0" noProof="0" dirty="0" smtClean="0">
              <a:ln>
                <a:noFill/>
              </a:ln>
              <a:solidFill>
                <a:schemeClr val="tx1"/>
              </a:solidFill>
              <a:effectLst/>
              <a:uLnTx/>
              <a:uFillTx/>
              <a:latin typeface="+mj-lt"/>
              <a:ea typeface="ＭＳ Ｐゴシック" pitchFamily="50" charset="-128"/>
              <a:cs typeface="+mj-cs"/>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DSC06179"/>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Slide Number Placeholder 2"/>
          <p:cNvSpPr>
            <a:spLocks noGrp="1"/>
          </p:cNvSpPr>
          <p:nvPr>
            <p:ph type="sldNum" sz="quarter" idx="12"/>
          </p:nvPr>
        </p:nvSpPr>
        <p:spPr/>
        <p:txBody>
          <a:bodyPr/>
          <a:lstStyle/>
          <a:p>
            <a:fld id="{8F430018-2B2D-4876-8E36-8F96232ED8C5}" type="slidenum">
              <a:rPr lang="en-ZA" smtClean="0"/>
              <a:pPr/>
              <a:t>7</a:t>
            </a:fld>
            <a:endParaRPr lang="en-ZA"/>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TextBox 5"/>
          <p:cNvSpPr txBox="1"/>
          <p:nvPr/>
        </p:nvSpPr>
        <p:spPr>
          <a:xfrm>
            <a:off x="214282" y="0"/>
            <a:ext cx="8501122" cy="1938992"/>
          </a:xfrm>
          <a:prstGeom prst="rect">
            <a:avLst/>
          </a:prstGeom>
          <a:noFill/>
        </p:spPr>
        <p:txBody>
          <a:bodyPr wrap="square" rtlCol="0">
            <a:spAutoFit/>
          </a:bodyPr>
          <a:lstStyle/>
          <a:p>
            <a:pPr algn="ctr"/>
            <a:r>
              <a:rPr lang="en-US" sz="6000" dirty="0" smtClean="0"/>
              <a:t>What makes Lesson study successful?</a:t>
            </a:r>
            <a:endParaRPr lang="en-ZA" sz="6000" dirty="0"/>
          </a:p>
        </p:txBody>
      </p:sp>
      <p:sp>
        <p:nvSpPr>
          <p:cNvPr id="8" name="TextBox 7"/>
          <p:cNvSpPr txBox="1"/>
          <p:nvPr/>
        </p:nvSpPr>
        <p:spPr>
          <a:xfrm>
            <a:off x="214282" y="2357430"/>
            <a:ext cx="8501122" cy="707886"/>
          </a:xfrm>
          <a:prstGeom prst="rect">
            <a:avLst/>
          </a:prstGeom>
          <a:noFill/>
        </p:spPr>
        <p:txBody>
          <a:bodyPr wrap="square" rtlCol="0">
            <a:spAutoFit/>
          </a:bodyPr>
          <a:lstStyle/>
          <a:p>
            <a:r>
              <a:rPr lang="en-US" sz="4000" dirty="0" smtClean="0"/>
              <a:t>Teachers must be prepared to</a:t>
            </a:r>
            <a:endParaRPr lang="en-ZA" sz="4000" dirty="0"/>
          </a:p>
        </p:txBody>
      </p:sp>
      <p:sp>
        <p:nvSpPr>
          <p:cNvPr id="9" name="TextBox 8"/>
          <p:cNvSpPr txBox="1"/>
          <p:nvPr/>
        </p:nvSpPr>
        <p:spPr>
          <a:xfrm>
            <a:off x="214282" y="3072348"/>
            <a:ext cx="8501122" cy="3785652"/>
          </a:xfrm>
          <a:prstGeom prst="rect">
            <a:avLst/>
          </a:prstGeom>
          <a:noFill/>
        </p:spPr>
        <p:txBody>
          <a:bodyPr wrap="square" rtlCol="0">
            <a:spAutoFit/>
          </a:bodyPr>
          <a:lstStyle/>
          <a:p>
            <a:pPr marL="441325" indent="-441325">
              <a:buFont typeface="Arial" pitchFamily="34" charset="0"/>
              <a:buChar char="•"/>
            </a:pPr>
            <a:r>
              <a:rPr lang="en-US" sz="4000" dirty="0" smtClean="0"/>
              <a:t>commit to the task</a:t>
            </a:r>
          </a:p>
          <a:p>
            <a:pPr marL="441325" indent="-441325">
              <a:buFont typeface="Arial" pitchFamily="34" charset="0"/>
              <a:buChar char="•"/>
            </a:pPr>
            <a:r>
              <a:rPr lang="en-US" sz="4000" dirty="0" smtClean="0"/>
              <a:t>spend time</a:t>
            </a:r>
          </a:p>
          <a:p>
            <a:pPr marL="441325" indent="-441325">
              <a:buFont typeface="Arial" pitchFamily="34" charset="0"/>
              <a:buChar char="•"/>
            </a:pPr>
            <a:r>
              <a:rPr lang="en-US" sz="4000" dirty="0" smtClean="0"/>
              <a:t>become aware of student thinking</a:t>
            </a:r>
          </a:p>
          <a:p>
            <a:pPr marL="441325" indent="-441325">
              <a:buFont typeface="Arial" pitchFamily="34" charset="0"/>
              <a:buChar char="•"/>
            </a:pPr>
            <a:r>
              <a:rPr lang="en-US" sz="4000" dirty="0" smtClean="0"/>
              <a:t>collaborate</a:t>
            </a:r>
          </a:p>
          <a:p>
            <a:pPr marL="441325" indent="-441325">
              <a:buFont typeface="Arial" pitchFamily="34" charset="0"/>
              <a:buChar char="•"/>
            </a:pPr>
            <a:r>
              <a:rPr lang="en-US" sz="4000" dirty="0" smtClean="0"/>
              <a:t>reflect on their classroom practices</a:t>
            </a:r>
          </a:p>
          <a:p>
            <a:pPr marL="441325" indent="-441325">
              <a:buFont typeface="Arial" pitchFamily="34" charset="0"/>
              <a:buChar char="•"/>
            </a:pPr>
            <a:r>
              <a:rPr lang="en-US" sz="4000" dirty="0" smtClean="0"/>
              <a:t>CHANGE…</a:t>
            </a:r>
            <a:endParaRPr lang="en-ZA" sz="4000" dirty="0"/>
          </a:p>
        </p:txBody>
      </p:sp>
      <p:sp>
        <p:nvSpPr>
          <p:cNvPr id="7" name="Slide Number Placeholder 6"/>
          <p:cNvSpPr>
            <a:spLocks noGrp="1"/>
          </p:cNvSpPr>
          <p:nvPr>
            <p:ph type="sldNum" sz="quarter" idx="12"/>
          </p:nvPr>
        </p:nvSpPr>
        <p:spPr/>
        <p:txBody>
          <a:bodyPr/>
          <a:lstStyle/>
          <a:p>
            <a:fld id="{8F430018-2B2D-4876-8E36-8F96232ED8C5}" type="slidenum">
              <a:rPr lang="en-ZA" smtClean="0"/>
              <a:pPr/>
              <a:t>70</a:t>
            </a:fld>
            <a:endParaRPr lang="en-ZA"/>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Slide Number Placeholder 7"/>
          <p:cNvSpPr>
            <a:spLocks noGrp="1"/>
          </p:cNvSpPr>
          <p:nvPr>
            <p:ph type="sldNum" sz="quarter" idx="12"/>
          </p:nvPr>
        </p:nvSpPr>
        <p:spPr/>
        <p:txBody>
          <a:bodyPr/>
          <a:lstStyle/>
          <a:p>
            <a:fld id="{8F430018-2B2D-4876-8E36-8F96232ED8C5}" type="slidenum">
              <a:rPr lang="en-ZA" smtClean="0"/>
              <a:pPr/>
              <a:t>71</a:t>
            </a:fld>
            <a:endParaRPr lang="en-ZA"/>
          </a:p>
        </p:txBody>
      </p:sp>
      <p:pic>
        <p:nvPicPr>
          <p:cNvPr id="2050" name="Picture 2" descr="G:\Backup\Japan\Presentations in Japan\Lunch time.JPG"/>
          <p:cNvPicPr>
            <a:picLocks noChangeAspect="1" noChangeArrowheads="1"/>
          </p:cNvPicPr>
          <p:nvPr/>
        </p:nvPicPr>
        <p:blipFill>
          <a:blip r:embed="rId3"/>
          <a:srcRect/>
          <a:stretch>
            <a:fillRect/>
          </a:stretch>
        </p:blipFill>
        <p:spPr bwMode="auto">
          <a:xfrm>
            <a:off x="214281" y="428604"/>
            <a:ext cx="8679717" cy="5786478"/>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Slide Number Placeholder 7"/>
          <p:cNvSpPr>
            <a:spLocks noGrp="1"/>
          </p:cNvSpPr>
          <p:nvPr>
            <p:ph type="sldNum" sz="quarter" idx="12"/>
          </p:nvPr>
        </p:nvSpPr>
        <p:spPr/>
        <p:txBody>
          <a:bodyPr/>
          <a:lstStyle/>
          <a:p>
            <a:fld id="{8F430018-2B2D-4876-8E36-8F96232ED8C5}" type="slidenum">
              <a:rPr lang="en-ZA" smtClean="0"/>
              <a:pPr/>
              <a:t>72</a:t>
            </a:fld>
            <a:endParaRPr lang="en-ZA"/>
          </a:p>
        </p:txBody>
      </p:sp>
      <p:pic>
        <p:nvPicPr>
          <p:cNvPr id="1026" name="Picture 2" descr="G:\D research\Empirical study\Mamelodi Project\Mamelodi Photos\School visits 078.jpg"/>
          <p:cNvPicPr>
            <a:picLocks noChangeAspect="1" noChangeArrowheads="1"/>
          </p:cNvPicPr>
          <p:nvPr/>
        </p:nvPicPr>
        <p:blipFill>
          <a:blip r:embed="rId3"/>
          <a:srcRect/>
          <a:stretch>
            <a:fillRect/>
          </a:stretch>
        </p:blipFill>
        <p:spPr bwMode="auto">
          <a:xfrm>
            <a:off x="500034" y="285728"/>
            <a:ext cx="8310620" cy="6232965"/>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Slide Number Placeholder 7"/>
          <p:cNvSpPr>
            <a:spLocks noGrp="1"/>
          </p:cNvSpPr>
          <p:nvPr>
            <p:ph type="sldNum" sz="quarter" idx="12"/>
          </p:nvPr>
        </p:nvSpPr>
        <p:spPr/>
        <p:txBody>
          <a:bodyPr/>
          <a:lstStyle/>
          <a:p>
            <a:fld id="{8F430018-2B2D-4876-8E36-8F96232ED8C5}" type="slidenum">
              <a:rPr lang="en-ZA" smtClean="0"/>
              <a:pPr/>
              <a:t>73</a:t>
            </a:fld>
            <a:endParaRPr lang="en-ZA"/>
          </a:p>
        </p:txBody>
      </p:sp>
      <p:pic>
        <p:nvPicPr>
          <p:cNvPr id="3074" name="Picture 2" descr="G:\Backup\Japan\Presentations in Japan\staff room.JPG"/>
          <p:cNvPicPr>
            <a:picLocks noChangeAspect="1" noChangeArrowheads="1"/>
          </p:cNvPicPr>
          <p:nvPr/>
        </p:nvPicPr>
        <p:blipFill>
          <a:blip r:embed="rId3"/>
          <a:srcRect/>
          <a:stretch>
            <a:fillRect/>
          </a:stretch>
        </p:blipFill>
        <p:spPr bwMode="auto">
          <a:xfrm>
            <a:off x="214282" y="357166"/>
            <a:ext cx="8679681" cy="5786454"/>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Slide Number Placeholder 7"/>
          <p:cNvSpPr>
            <a:spLocks noGrp="1"/>
          </p:cNvSpPr>
          <p:nvPr>
            <p:ph type="sldNum" sz="quarter" idx="12"/>
          </p:nvPr>
        </p:nvSpPr>
        <p:spPr/>
        <p:txBody>
          <a:bodyPr/>
          <a:lstStyle/>
          <a:p>
            <a:fld id="{8F430018-2B2D-4876-8E36-8F96232ED8C5}" type="slidenum">
              <a:rPr lang="en-ZA" smtClean="0"/>
              <a:pPr/>
              <a:t>74</a:t>
            </a:fld>
            <a:endParaRPr lang="en-ZA"/>
          </a:p>
        </p:txBody>
      </p:sp>
      <p:pic>
        <p:nvPicPr>
          <p:cNvPr id="4098" name="Picture 2" descr="G:\D research\Empirical study\Mamelodi Project\Mamelodi Photos\School visits 081.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8" name="Slide Number Placeholder 7"/>
          <p:cNvSpPr>
            <a:spLocks noGrp="1"/>
          </p:cNvSpPr>
          <p:nvPr>
            <p:ph type="sldNum" sz="quarter" idx="12"/>
          </p:nvPr>
        </p:nvSpPr>
        <p:spPr/>
        <p:txBody>
          <a:bodyPr/>
          <a:lstStyle/>
          <a:p>
            <a:fld id="{8F430018-2B2D-4876-8E36-8F96232ED8C5}" type="slidenum">
              <a:rPr lang="en-ZA" smtClean="0"/>
              <a:pPr/>
              <a:t>75</a:t>
            </a:fld>
            <a:endParaRPr lang="en-ZA"/>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exposure"/>
          <p:cNvSpPr>
            <a:spLocks noChangeAspect="1" noChangeArrowheads="1"/>
          </p:cNvSpPr>
          <p:nvPr/>
        </p:nvSpPr>
        <p:spPr bwMode="auto">
          <a:xfrm>
            <a:off x="0" y="0"/>
            <a:ext cx="9144000" cy="6858000"/>
          </a:xfrm>
          <a:prstGeom prst="rect">
            <a:avLst/>
          </a:prstGeom>
          <a:blipFill dpi="0" rotWithShape="1">
            <a:blip r:embed="rId2">
              <a:lum bright="74000" contrast="-63000"/>
            </a:blip>
            <a:srcRect/>
            <a:stretch>
              <a:fillRect r="-29292"/>
            </a:stretch>
          </a:blipFill>
          <a:ln w="9525">
            <a:noFill/>
            <a:miter lim="800000"/>
            <a:headEnd/>
            <a:tailEnd/>
          </a:ln>
        </p:spPr>
        <p:txBody>
          <a:bodyPr vert="horz" wrap="square" lIns="91440" tIns="45720" rIns="91440" bIns="45720" numCol="1" anchor="t" anchorCtr="0" compatLnSpc="1">
            <a:prstTxWarp prst="textNoShape">
              <a:avLst/>
            </a:prstTxWarp>
          </a:bodyPr>
          <a:lstStyle/>
          <a:p>
            <a:endParaRPr lang="en-ZA" dirty="0"/>
          </a:p>
        </p:txBody>
      </p:sp>
      <p:pic>
        <p:nvPicPr>
          <p:cNvPr id="2" name="Picture 5" descr="C:\My Documents\My Pictures\saflag.gif"/>
          <p:cNvPicPr>
            <a:picLocks noChangeAspect="1" noChangeArrowheads="1" noCrop="1"/>
          </p:cNvPicPr>
          <p:nvPr/>
        </p:nvPicPr>
        <p:blipFill>
          <a:blip r:embed="rId3"/>
          <a:srcRect/>
          <a:stretch>
            <a:fillRect/>
          </a:stretch>
        </p:blipFill>
        <p:spPr bwMode="auto">
          <a:xfrm>
            <a:off x="6786578" y="428604"/>
            <a:ext cx="1676400" cy="1143000"/>
          </a:xfrm>
          <a:prstGeom prst="rect">
            <a:avLst/>
          </a:prstGeom>
          <a:noFill/>
        </p:spPr>
      </p:pic>
      <p:sp>
        <p:nvSpPr>
          <p:cNvPr id="6" name="TextBox 5"/>
          <p:cNvSpPr txBox="1"/>
          <p:nvPr/>
        </p:nvSpPr>
        <p:spPr>
          <a:xfrm>
            <a:off x="2143108" y="2500306"/>
            <a:ext cx="4786346" cy="1107996"/>
          </a:xfrm>
          <a:prstGeom prst="rect">
            <a:avLst/>
          </a:prstGeom>
          <a:noFill/>
        </p:spPr>
        <p:txBody>
          <a:bodyPr wrap="square" rtlCol="0">
            <a:spAutoFit/>
          </a:bodyPr>
          <a:lstStyle/>
          <a:p>
            <a:r>
              <a:rPr lang="en-US" sz="6600" dirty="0" smtClean="0"/>
              <a:t>Thank you</a:t>
            </a:r>
            <a:endParaRPr lang="en-ZA" sz="6600" dirty="0"/>
          </a:p>
        </p:txBody>
      </p:sp>
      <p:sp>
        <p:nvSpPr>
          <p:cNvPr id="7" name="TextBox 6"/>
          <p:cNvSpPr txBox="1"/>
          <p:nvPr/>
        </p:nvSpPr>
        <p:spPr>
          <a:xfrm>
            <a:off x="2643174" y="5786454"/>
            <a:ext cx="3143272" cy="707886"/>
          </a:xfrm>
          <a:prstGeom prst="rect">
            <a:avLst/>
          </a:prstGeom>
          <a:noFill/>
        </p:spPr>
        <p:txBody>
          <a:bodyPr wrap="square" rtlCol="0">
            <a:spAutoFit/>
          </a:bodyPr>
          <a:lstStyle/>
          <a:p>
            <a:r>
              <a:rPr lang="en-US" sz="4000" dirty="0" smtClean="0"/>
              <a:t>Ronél Paulsen</a:t>
            </a:r>
            <a:endParaRPr lang="en-ZA" sz="4000" dirty="0"/>
          </a:p>
        </p:txBody>
      </p:sp>
      <p:sp>
        <p:nvSpPr>
          <p:cNvPr id="8" name="Slide Number Placeholder 7"/>
          <p:cNvSpPr>
            <a:spLocks noGrp="1"/>
          </p:cNvSpPr>
          <p:nvPr>
            <p:ph type="sldNum" sz="quarter" idx="12"/>
          </p:nvPr>
        </p:nvSpPr>
        <p:spPr/>
        <p:txBody>
          <a:bodyPr/>
          <a:lstStyle/>
          <a:p>
            <a:fld id="{8F430018-2B2D-4876-8E36-8F96232ED8C5}" type="slidenum">
              <a:rPr lang="en-ZA" smtClean="0"/>
              <a:pPr/>
              <a:t>76</a:t>
            </a:fld>
            <a:endParaRPr lang="en-ZA"/>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DSC06182"/>
          <p:cNvPicPr>
            <a:picLocks noChangeAspect="1" noChangeArrowheads="1"/>
          </p:cNvPicPr>
          <p:nvPr/>
        </p:nvPicPr>
        <p:blipFill>
          <a:blip r:embed="rId2"/>
          <a:srcRect/>
          <a:stretch>
            <a:fillRect/>
          </a:stretch>
        </p:blipFill>
        <p:spPr bwMode="auto">
          <a:xfrm>
            <a:off x="0" y="-163513"/>
            <a:ext cx="9901238" cy="7426326"/>
          </a:xfrm>
          <a:prstGeom prst="rect">
            <a:avLst/>
          </a:prstGeom>
          <a:noFill/>
        </p:spPr>
      </p:pic>
      <p:sp>
        <p:nvSpPr>
          <p:cNvPr id="3" name="Slide Number Placeholder 2"/>
          <p:cNvSpPr>
            <a:spLocks noGrp="1"/>
          </p:cNvSpPr>
          <p:nvPr>
            <p:ph type="sldNum" sz="quarter" idx="12"/>
          </p:nvPr>
        </p:nvSpPr>
        <p:spPr/>
        <p:txBody>
          <a:bodyPr/>
          <a:lstStyle/>
          <a:p>
            <a:fld id="{8F430018-2B2D-4876-8E36-8F96232ED8C5}" type="slidenum">
              <a:rPr lang="en-ZA" smtClean="0"/>
              <a:pPr/>
              <a:t>8</a:t>
            </a:fld>
            <a:endParaRPr lang="en-ZA"/>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DSC06210"/>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Slide Number Placeholder 2"/>
          <p:cNvSpPr>
            <a:spLocks noGrp="1"/>
          </p:cNvSpPr>
          <p:nvPr>
            <p:ph type="sldNum" sz="quarter" idx="12"/>
          </p:nvPr>
        </p:nvSpPr>
        <p:spPr/>
        <p:txBody>
          <a:bodyPr/>
          <a:lstStyle/>
          <a:p>
            <a:fld id="{8F430018-2B2D-4876-8E36-8F96232ED8C5}" type="slidenum">
              <a:rPr lang="en-ZA" smtClean="0"/>
              <a:pPr/>
              <a:t>9</a:t>
            </a:fld>
            <a:endParaRPr lang="en-ZA"/>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3584</TotalTime>
  <Words>1575</Words>
  <Application>Microsoft Office PowerPoint</Application>
  <PresentationFormat>On-screen Show (4:3)</PresentationFormat>
  <Paragraphs>332</Paragraphs>
  <Slides>76</Slides>
  <Notes>27</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Introducing Mathematics  Lesson Study in South Africa </vt:lpstr>
      <vt:lpstr>Abstract</vt:lpstr>
      <vt:lpstr>A brief look at Lesson Study</vt:lpstr>
      <vt:lpstr>A brief look at Lesson Study</vt:lpstr>
      <vt:lpstr>A brief look at Lesson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Content knowledge</vt:lpstr>
      <vt:lpstr>Content knowledge</vt:lpstr>
      <vt:lpstr>Content knowledge</vt:lpstr>
      <vt:lpstr>Pedagogical content knowledge (pck)</vt:lpstr>
      <vt:lpstr>Pedagogical content knowledge (pck)</vt:lpstr>
      <vt:lpstr>Mathematical knowledge for teaching  (MKT)</vt:lpstr>
      <vt:lpstr>Mathematical knowledge for teaching  (MKT)</vt:lpstr>
      <vt:lpstr>Resources</vt:lpstr>
      <vt:lpstr>Resources for Measurement</vt:lpstr>
      <vt:lpstr>Understanding length</vt:lpstr>
      <vt:lpstr>Understanding area</vt:lpstr>
      <vt:lpstr>PowerPoint Presentation</vt:lpstr>
      <vt:lpstr>Time management</vt:lpstr>
      <vt:lpstr>Lesson planning</vt:lpstr>
      <vt:lpstr>Lesson planning</vt:lpstr>
      <vt:lpstr>Lesson planning</vt:lpstr>
      <vt:lpstr>Lesson planning</vt:lpstr>
      <vt:lpstr>Peer collaboration</vt:lpstr>
      <vt:lpstr>The reality What went wrong… </vt:lpstr>
      <vt:lpstr>Endeavours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Ronél Paulsen</dc:creator>
  <cp:lastModifiedBy>Administrator</cp:lastModifiedBy>
  <cp:revision>243</cp:revision>
  <dcterms:created xsi:type="dcterms:W3CDTF">2009-10-05T23:29:57Z</dcterms:created>
  <dcterms:modified xsi:type="dcterms:W3CDTF">2017-03-15T07:48:03Z</dcterms:modified>
</cp:coreProperties>
</file>