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2" r:id="rId1"/>
    <p:sldMasterId id="2147484239" r:id="rId2"/>
  </p:sldMasterIdLst>
  <p:notesMasterIdLst>
    <p:notesMasterId r:id="rId17"/>
  </p:notesMasterIdLst>
  <p:handoutMasterIdLst>
    <p:handoutMasterId r:id="rId18"/>
  </p:handoutMasterIdLst>
  <p:sldIdLst>
    <p:sldId id="546" r:id="rId3"/>
    <p:sldId id="547" r:id="rId4"/>
    <p:sldId id="548" r:id="rId5"/>
    <p:sldId id="550" r:id="rId6"/>
    <p:sldId id="556" r:id="rId7"/>
    <p:sldId id="549" r:id="rId8"/>
    <p:sldId id="557" r:id="rId9"/>
    <p:sldId id="558" r:id="rId10"/>
    <p:sldId id="561" r:id="rId11"/>
    <p:sldId id="562" r:id="rId12"/>
    <p:sldId id="563" r:id="rId13"/>
    <p:sldId id="560" r:id="rId14"/>
    <p:sldId id="564" r:id="rId15"/>
    <p:sldId id="566" r:id="rId16"/>
  </p:sldIdLst>
  <p:sldSz cx="9144000" cy="6858000" type="screen4x3"/>
  <p:notesSz cx="6797675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66CC"/>
    <a:srgbClr val="C55807"/>
    <a:srgbClr val="F9A05D"/>
    <a:srgbClr val="F99B55"/>
    <a:srgbClr val="FBBC8D"/>
    <a:srgbClr val="FFE39D"/>
    <a:srgbClr val="BA5306"/>
    <a:srgbClr val="E66708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56" autoAdjust="0"/>
    <p:restoredTop sz="97000" autoAdjust="0"/>
  </p:normalViewPr>
  <p:slideViewPr>
    <p:cSldViewPr>
      <p:cViewPr>
        <p:scale>
          <a:sx n="75" d="100"/>
          <a:sy n="75" d="100"/>
        </p:scale>
        <p:origin x="-141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1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107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l">
              <a:defRPr sz="1200"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4107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r">
              <a:defRPr sz="1200"/>
            </a:lvl1pPr>
          </a:lstStyle>
          <a:p>
            <a:pPr>
              <a:defRPr/>
            </a:pPr>
            <a:fld id="{4E660434-83BA-485A-953A-B9792E1710EF}" type="datetimeFigureOut">
              <a:rPr lang="en-US"/>
              <a:pPr>
                <a:defRPr/>
              </a:pPr>
              <a:t>8/21/2015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6978"/>
            <a:ext cx="2946400" cy="494107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l">
              <a:defRPr sz="1200"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6978"/>
            <a:ext cx="2946400" cy="494107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r">
              <a:defRPr sz="1200"/>
            </a:lvl1pPr>
          </a:lstStyle>
          <a:p>
            <a:pPr>
              <a:defRPr/>
            </a:pPr>
            <a:fld id="{997B3290-DFAB-4B59-83C9-9D51EEC890C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394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813" cy="494107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l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6" y="0"/>
            <a:ext cx="2944813" cy="494107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r">
              <a:defRPr sz="1200"/>
            </a:lvl1pPr>
          </a:lstStyle>
          <a:p>
            <a:pPr>
              <a:defRPr/>
            </a:pPr>
            <a:fld id="{2A4D0CA7-2FFD-4C4C-8E3A-812260532603}" type="datetimeFigureOut">
              <a:rPr lang="en-US"/>
              <a:pPr>
                <a:defRPr/>
              </a:pPr>
              <a:t>8/21/2015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53" tIns="46077" rIns="92153" bIns="460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8489"/>
            <a:ext cx="5438775" cy="4443804"/>
          </a:xfrm>
          <a:prstGeom prst="rect">
            <a:avLst/>
          </a:prstGeom>
        </p:spPr>
        <p:txBody>
          <a:bodyPr vert="horz" lIns="92153" tIns="46077" rIns="92153" bIns="4607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6978"/>
            <a:ext cx="2944813" cy="494107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l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6" y="9376978"/>
            <a:ext cx="2944813" cy="494107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r">
              <a:defRPr sz="1200"/>
            </a:lvl1pPr>
          </a:lstStyle>
          <a:p>
            <a:pPr>
              <a:defRPr/>
            </a:pPr>
            <a:fld id="{556931E2-D2E9-42C8-8058-A0C29F3419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7606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43CCD0-FF73-4310-BC4C-3B74C364322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506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6931E2-D2E9-42C8-8058-A0C29F34198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5795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6931E2-D2E9-42C8-8058-A0C29F34198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5795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6931E2-D2E9-42C8-8058-A0C29F34198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5795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6931E2-D2E9-42C8-8058-A0C29F34198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5795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77B7D3-3DED-4189-968A-F24651956B9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172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172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172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172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172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6931E2-D2E9-42C8-8058-A0C29F34198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5795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6931E2-D2E9-42C8-8058-A0C29F34198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5795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6931E2-D2E9-42C8-8058-A0C29F34198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579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CBDAB9F-FDA6-4E98-B636-6AA49F21456D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8/21/2015</a:t>
            </a:fld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ZA">
              <a:solidFill>
                <a:prstClr val="black"/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6A77203-5934-4F2E-96ED-51E3EBA84162}" type="slidenum">
              <a:rPr lang="en-Z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84535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/>
          <a:lstStyle>
            <a:lvl1pPr algn="ctr">
              <a:defRPr sz="3200" b="1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FE6D563-1A81-467D-A1E7-E35505B12ECF}" type="datetimeFigureOut">
              <a:rPr lang="en-US"/>
              <a:pPr>
                <a:defRPr/>
              </a:pPr>
              <a:t>8/21/2015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240B47C-2342-4C8C-B4CB-C736B411C221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71610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CBDAB9F-FDA6-4E98-B636-6AA49F21456D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8/21/2015</a:t>
            </a:fld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ZA">
              <a:solidFill>
                <a:prstClr val="black"/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6A77203-5934-4F2E-96ED-51E3EBA84162}" type="slidenum">
              <a:rPr lang="en-Z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84535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F0000"/>
              </a:buClr>
              <a:defRPr/>
            </a:lvl1pPr>
            <a:lvl2pPr>
              <a:buClrTx/>
              <a:buFont typeface="Wingdings" pitchFamily="2" charset="2"/>
              <a:buChar char="§"/>
              <a:defRPr/>
            </a:lvl2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D1CC4F1-6F11-40EF-A21C-F20389E40580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8/21/2015</a:t>
            </a:fld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ZA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0B2EB5B-9DFA-416A-B6E9-F252921CA686}" type="slidenum">
              <a:rPr lang="en-Z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102618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35B4CE4-31F3-46E1-82CF-3FCF57B54319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8/21/2015</a:t>
            </a:fld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ZA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9889805-82AF-481B-A56D-B3A21B4AE1F7}" type="slidenum">
              <a:rPr lang="en-Z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10223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FC87DC9-8E82-4040-B7A6-B92E13B4E6A6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8/21/2015</a:t>
            </a:fld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ZA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DC7D8E8-90C4-4780-9854-328FCC681CD6}" type="slidenum">
              <a:rPr lang="en-Z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008806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1B7AF51-2D2E-4460-9F5A-8B671C1E343F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8/21/2015</a:t>
            </a:fld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ZA">
              <a:solidFill>
                <a:prstClr val="black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CC3A677-E393-4555-9996-56F87246730A}" type="slidenum">
              <a:rPr lang="en-Z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548971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A9A28E6-40B8-4714-AD36-B055FC842D52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8/21/2015</a:t>
            </a:fld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ZA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A863281-F7BA-4729-842E-163BFB934D3E}" type="slidenum">
              <a:rPr lang="en-Z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35544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None/>
              <a:defRPr/>
            </a:pPr>
            <a:endParaRPr lang="en-US" sz="3200" dirty="0">
              <a:solidFill>
                <a:prstClr val="black"/>
              </a:solidFill>
              <a:latin typeface="Arial Narrow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B841D02-DBF5-4517-A9F4-58447BAF8C2B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8/21/2015</a:t>
            </a:fld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ZA">
              <a:solidFill>
                <a:prstClr val="black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B52DC5A-CCE5-4C52-938E-0C8EDC842902}" type="slidenum">
              <a:rPr lang="en-Z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770112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75917BD-2909-4A35-91C5-B24527198326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8/21/2015</a:t>
            </a:fld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ZA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D8A196A-400F-429D-9174-8898CA4BDCC5}" type="slidenum">
              <a:rPr lang="en-Z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024238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D0DCF26-AA58-4EBC-AB44-DE0CDDED033C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8/21/2015</a:t>
            </a:fld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ZA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676A7E6-8CA6-4D24-9D70-7679D2713A56}" type="slidenum">
              <a:rPr lang="en-Z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63284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F0000"/>
              </a:buClr>
              <a:defRPr/>
            </a:lvl1pPr>
            <a:lvl2pPr>
              <a:buClrTx/>
              <a:buFont typeface="Wingdings" pitchFamily="2" charset="2"/>
              <a:buChar char="§"/>
              <a:defRPr/>
            </a:lvl2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D1CC4F1-6F11-40EF-A21C-F20389E40580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8/21/2015</a:t>
            </a:fld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ZA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0B2EB5B-9DFA-416A-B6E9-F252921CA686}" type="slidenum">
              <a:rPr lang="en-Z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102618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/>
          <a:lstStyle>
            <a:lvl1pPr algn="ctr">
              <a:defRPr sz="3200" b="1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FE6D563-1A81-467D-A1E7-E35505B12ECF}" type="datetimeFigureOut">
              <a:rPr lang="en-US"/>
              <a:pPr>
                <a:defRPr/>
              </a:pPr>
              <a:t>8/21/2015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240B47C-2342-4C8C-B4CB-C736B411C221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71610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ZA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ZA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CC3A677-E393-4555-9996-56F87246730A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23528" y="188640"/>
            <a:ext cx="7499350" cy="1143000"/>
          </a:xfrm>
        </p:spPr>
        <p:txBody>
          <a:bodyPr>
            <a:noAutofit/>
          </a:bodyPr>
          <a:lstStyle>
            <a:lvl1pPr algn="ctr">
              <a:defRPr sz="3000" b="1">
                <a:solidFill>
                  <a:schemeClr val="bg1">
                    <a:lumMod val="95000"/>
                  </a:schemeClr>
                </a:solidFill>
                <a:latin typeface="Arial Rounded MT 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22515073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ZA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ZA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CC3A677-E393-4555-9996-56F87246730A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23528" y="188640"/>
            <a:ext cx="7499350" cy="1143000"/>
          </a:xfrm>
        </p:spPr>
        <p:txBody>
          <a:bodyPr>
            <a:noAutofit/>
          </a:bodyPr>
          <a:lstStyle>
            <a:lvl1pPr algn="ctr">
              <a:defRPr sz="3000" b="1">
                <a:solidFill>
                  <a:schemeClr val="bg1">
                    <a:lumMod val="95000"/>
                  </a:schemeClr>
                </a:solidFill>
                <a:latin typeface="Arial Rounded MT 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22515073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ZA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ZA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CC3A677-E393-4555-9996-56F87246730A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23528" y="188640"/>
            <a:ext cx="7499350" cy="1143000"/>
          </a:xfrm>
        </p:spPr>
        <p:txBody>
          <a:bodyPr>
            <a:noAutofit/>
          </a:bodyPr>
          <a:lstStyle>
            <a:lvl1pPr algn="ctr">
              <a:defRPr sz="3000" b="1">
                <a:solidFill>
                  <a:schemeClr val="bg1">
                    <a:lumMod val="95000"/>
                  </a:schemeClr>
                </a:solidFill>
                <a:latin typeface="Arial Rounded MT 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22515073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ZA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ZA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CC3A677-E393-4555-9996-56F87246730A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99350" cy="854968"/>
          </a:xfrm>
        </p:spPr>
        <p:txBody>
          <a:bodyPr>
            <a:noAutofit/>
          </a:bodyPr>
          <a:lstStyle>
            <a:lvl1pPr algn="ctr">
              <a:defRPr sz="3000" b="1">
                <a:solidFill>
                  <a:schemeClr val="bg1">
                    <a:lumMod val="95000"/>
                  </a:schemeClr>
                </a:solidFill>
                <a:latin typeface="Arial Rounded MT 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8" name="Text Placeholder 8"/>
          <p:cNvSpPr>
            <a:spLocks noGrp="1"/>
          </p:cNvSpPr>
          <p:nvPr>
            <p:ph idx="1" hasCustomPrompt="1"/>
          </p:nvPr>
        </p:nvSpPr>
        <p:spPr bwMode="auto">
          <a:xfrm>
            <a:off x="395536" y="1700808"/>
            <a:ext cx="8538914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251507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35B4CE4-31F3-46E1-82CF-3FCF57B54319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8/21/2015</a:t>
            </a:fld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ZA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9889805-82AF-481B-A56D-B3A21B4AE1F7}" type="slidenum">
              <a:rPr lang="en-Z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10223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FC87DC9-8E82-4040-B7A6-B92E13B4E6A6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8/21/2015</a:t>
            </a:fld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ZA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DC7D8E8-90C4-4780-9854-328FCC681CD6}" type="slidenum">
              <a:rPr lang="en-Z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00880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1B7AF51-2D2E-4460-9F5A-8B671C1E343F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8/21/2015</a:t>
            </a:fld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ZA">
              <a:solidFill>
                <a:prstClr val="black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CC3A677-E393-4555-9996-56F87246730A}" type="slidenum">
              <a:rPr lang="en-Z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54897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A9A28E6-40B8-4714-AD36-B055FC842D52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8/21/2015</a:t>
            </a:fld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ZA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A863281-F7BA-4729-842E-163BFB934D3E}" type="slidenum">
              <a:rPr lang="en-Z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35544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None/>
              <a:defRPr/>
            </a:pPr>
            <a:endParaRPr lang="en-US" sz="3200" dirty="0">
              <a:solidFill>
                <a:prstClr val="black"/>
              </a:solidFill>
              <a:latin typeface="Arial Narrow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B841D02-DBF5-4517-A9F4-58447BAF8C2B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8/21/2015</a:t>
            </a:fld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ZA">
              <a:solidFill>
                <a:prstClr val="black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B52DC5A-CCE5-4C52-938E-0C8EDC842902}" type="slidenum">
              <a:rPr lang="en-Z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77011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75917BD-2909-4A35-91C5-B24527198326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8/21/2015</a:t>
            </a:fld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ZA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D8A196A-400F-429D-9174-8898CA4BDCC5}" type="slidenum">
              <a:rPr lang="en-Z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02423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D0DCF26-AA58-4EBC-AB44-DE0CDDED033C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8/21/2015</a:t>
            </a:fld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ZA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676A7E6-8CA6-4D24-9D70-7679D2713A56}" type="slidenum">
              <a:rPr lang="en-Z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63284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0" y="332656"/>
            <a:ext cx="8682930" cy="79695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57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0" y="1700808"/>
            <a:ext cx="89344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51175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3" r:id="rId1"/>
    <p:sldLayoutId id="2147484224" r:id="rId2"/>
    <p:sldLayoutId id="2147484226" r:id="rId3"/>
    <p:sldLayoutId id="2147484227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</p:sldLayoutIdLst>
  <p:transition/>
  <p:txStyles>
    <p:titleStyle>
      <a:lvl1pPr marL="0" indent="0" algn="ctr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chemeClr val="bg1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Arial Rounded MT Bold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rgbClr val="FF0000"/>
        </a:buClr>
        <a:buSzPct val="100000"/>
        <a:buFont typeface="Wingdings 2" pitchFamily="18" charset="2"/>
        <a:buChar char=""/>
        <a:defRPr sz="2400" b="1" kern="1200" baseline="0">
          <a:solidFill>
            <a:schemeClr val="bg1"/>
          </a:solidFill>
          <a:latin typeface="Arial Narrow" pitchFamily="34" charset="0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rgbClr val="FFFF00"/>
        </a:buClr>
        <a:buFont typeface="Arial" pitchFamily="34" charset="0"/>
        <a:buChar char="•"/>
        <a:defRPr sz="2400" kern="1200">
          <a:solidFill>
            <a:srgbClr val="FFFF00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0" y="332656"/>
            <a:ext cx="8682930" cy="79695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57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0" y="1700808"/>
            <a:ext cx="89344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51175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0" r:id="rId1"/>
    <p:sldLayoutId id="2147484241" r:id="rId2"/>
    <p:sldLayoutId id="2147484242" r:id="rId3"/>
    <p:sldLayoutId id="2147484243" r:id="rId4"/>
    <p:sldLayoutId id="2147484244" r:id="rId5"/>
    <p:sldLayoutId id="2147484245" r:id="rId6"/>
    <p:sldLayoutId id="2147484246" r:id="rId7"/>
    <p:sldLayoutId id="2147484247" r:id="rId8"/>
    <p:sldLayoutId id="2147484248" r:id="rId9"/>
    <p:sldLayoutId id="2147484249" r:id="rId10"/>
    <p:sldLayoutId id="2147484250" r:id="rId11"/>
    <p:sldLayoutId id="2147484251" r:id="rId12"/>
    <p:sldLayoutId id="2147484252" r:id="rId13"/>
    <p:sldLayoutId id="2147484253" r:id="rId14"/>
  </p:sldLayoutIdLst>
  <p:transition/>
  <p:txStyles>
    <p:titleStyle>
      <a:lvl1pPr marL="0" indent="0" algn="ctr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chemeClr val="bg1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Arial Rounded MT Bold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rgbClr val="FF0000"/>
        </a:buClr>
        <a:buSzPct val="100000"/>
        <a:buFont typeface="Wingdings 2" pitchFamily="18" charset="2"/>
        <a:buChar char=""/>
        <a:defRPr sz="2400" b="1" kern="1200" baseline="0">
          <a:solidFill>
            <a:schemeClr val="bg1"/>
          </a:solidFill>
          <a:latin typeface="Arial Narrow" pitchFamily="34" charset="0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rgbClr val="FFFF00"/>
        </a:buClr>
        <a:buFont typeface="Arial" pitchFamily="34" charset="0"/>
        <a:buChar char="•"/>
        <a:defRPr sz="2400" kern="1200">
          <a:solidFill>
            <a:srgbClr val="FFFF00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43294" y="1412776"/>
            <a:ext cx="8049186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Rounded MT Bold" pitchFamily="34" charset="0"/>
              </a:rPr>
              <a:t>Post-School Access Chain</a:t>
            </a:r>
          </a:p>
          <a:p>
            <a:pPr algn="ctr"/>
            <a:r>
              <a:rPr lang="en-ZA" sz="28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Rounded MT Bold" pitchFamily="34" charset="0"/>
              </a:rPr>
              <a:t>20 August 2015</a:t>
            </a:r>
            <a:endParaRPr lang="en-GB" sz="28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Rounded MT Bold" pitchFamily="34" charset="0"/>
            </a:endParaRPr>
          </a:p>
          <a:p>
            <a:pPr algn="ctr"/>
            <a:endParaRPr lang="en-GB" sz="24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Rounded MT Bold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8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Rounded MT Bold" pitchFamily="34" charset="0"/>
              </a:rPr>
              <a:t>Revision of the overall structure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ZA" sz="28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Rounded MT Bold" pitchFamily="34" charset="0"/>
              </a:rPr>
              <a:t>Main areas covered in last 2 nodes: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ZA" sz="28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Rounded MT Bold" pitchFamily="34" charset="0"/>
              </a:rPr>
              <a:t>Work-Integrated Occupational Programmes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ZA" sz="28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Rounded MT Bold" pitchFamily="34" charset="0"/>
              </a:rPr>
              <a:t>Informal Skills Acquisition  </a:t>
            </a:r>
            <a:endParaRPr lang="en-GB" sz="28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051720" y="5560763"/>
            <a:ext cx="5149080" cy="82867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65760" indent="-283464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GB" sz="2600" dirty="0" smtClean="0">
                <a:solidFill>
                  <a:srgbClr val="FFFF00"/>
                </a:solidFill>
                <a:latin typeface="Calibri" panose="020F0502020204030204" pitchFamily="34" charset="0"/>
                <a:cs typeface="+mn-cs"/>
              </a:rPr>
              <a:t>Presentation by </a:t>
            </a:r>
            <a:r>
              <a:rPr lang="en-GB" sz="2600" i="1" dirty="0" smtClean="0">
                <a:solidFill>
                  <a:srgbClr val="FFFF00"/>
                </a:solidFill>
                <a:latin typeface="Calibri" panose="020F0502020204030204" pitchFamily="34" charset="0"/>
                <a:cs typeface="+mn-cs"/>
              </a:rPr>
              <a:t>Suzanne Hattingh </a:t>
            </a:r>
            <a:r>
              <a:rPr lang="en-GB" sz="2600" dirty="0" smtClean="0">
                <a:solidFill>
                  <a:srgbClr val="FFFF00"/>
                </a:solidFill>
                <a:latin typeface="Calibri" panose="020F0502020204030204" pitchFamily="34" charset="0"/>
                <a:cs typeface="+mn-cs"/>
              </a:rPr>
              <a:t>on behalf of </a:t>
            </a:r>
            <a:r>
              <a:rPr lang="en-ZA" sz="2600" smtClean="0">
                <a:solidFill>
                  <a:srgbClr val="FFFF00"/>
                </a:solidFill>
                <a:latin typeface="Calibri" panose="020F0502020204030204" pitchFamily="34" charset="0"/>
                <a:cs typeface="+mn-cs"/>
              </a:rPr>
              <a:t>BRIDGE</a:t>
            </a:r>
            <a:endParaRPr lang="en-ZA" sz="2600" dirty="0">
              <a:solidFill>
                <a:srgbClr val="FFFF00"/>
              </a:solidFill>
              <a:latin typeface="Calibri" panose="020F0502020204030204" pitchFamily="34" charset="0"/>
              <a:cs typeface="+mn-cs"/>
            </a:endParaRPr>
          </a:p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n-ZA" sz="32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45923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  <a:solidFill>
            <a:srgbClr val="0066CC"/>
          </a:solidFill>
        </p:spPr>
        <p:txBody>
          <a:bodyPr>
            <a:normAutofit/>
          </a:bodyPr>
          <a:lstStyle/>
          <a:p>
            <a:r>
              <a:rPr lang="en-ZA" dirty="0" smtClean="0"/>
              <a:t>Work-Integrated Occupational Programmes:</a:t>
            </a:r>
            <a:br>
              <a:rPr lang="en-ZA" dirty="0" smtClean="0"/>
            </a:br>
            <a:r>
              <a:rPr lang="en-ZA" i="1" dirty="0" smtClean="0"/>
              <a:t>5. </a:t>
            </a:r>
            <a:r>
              <a:rPr lang="en-ZA" sz="2600" i="1" dirty="0" smtClean="0"/>
              <a:t>Skills Programmes</a:t>
            </a:r>
            <a:endParaRPr lang="en-GB" sz="2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556792"/>
            <a:ext cx="7992888" cy="4608512"/>
          </a:xfrm>
        </p:spPr>
        <p:txBody>
          <a:bodyPr/>
          <a:lstStyle/>
          <a:p>
            <a:pPr marL="533400" indent="-450850">
              <a:spcBef>
                <a:spcPts val="300"/>
              </a:spcBef>
            </a:pPr>
            <a:r>
              <a:rPr lang="en-ZA" sz="2800" b="0" dirty="0" smtClean="0"/>
              <a:t>Types and descriptions of each:</a:t>
            </a:r>
          </a:p>
          <a:p>
            <a:pPr marL="808038" lvl="1" indent="-450850">
              <a:spcBef>
                <a:spcPts val="300"/>
              </a:spcBef>
            </a:pPr>
            <a:r>
              <a:rPr lang="en-ZA" sz="2800" dirty="0" smtClean="0"/>
              <a:t>Unit standards-based</a:t>
            </a:r>
          </a:p>
          <a:p>
            <a:pPr marL="808038" lvl="1" indent="-450850">
              <a:spcBef>
                <a:spcPts val="300"/>
              </a:spcBef>
            </a:pPr>
            <a:r>
              <a:rPr lang="en-ZA" sz="2800" dirty="0" smtClean="0"/>
              <a:t>Part qualifications</a:t>
            </a:r>
          </a:p>
          <a:p>
            <a:pPr marL="533400" indent="-450850">
              <a:spcBef>
                <a:spcPts val="300"/>
              </a:spcBef>
            </a:pPr>
            <a:r>
              <a:rPr lang="en-ZA" sz="2800" b="0" dirty="0" smtClean="0"/>
              <a:t>What are the benefits of skills programmes?</a:t>
            </a:r>
          </a:p>
          <a:p>
            <a:pPr marL="533400" indent="-450850">
              <a:spcBef>
                <a:spcPts val="300"/>
              </a:spcBef>
            </a:pPr>
            <a:r>
              <a:rPr lang="en-ZA" sz="2800" b="0" dirty="0" smtClean="0"/>
              <a:t>Training providers that offer skills programmes</a:t>
            </a:r>
          </a:p>
          <a:p>
            <a:pPr marL="808038" lvl="1" indent="-450850">
              <a:spcBef>
                <a:spcPts val="300"/>
              </a:spcBef>
            </a:pPr>
            <a:r>
              <a:rPr lang="en-ZA" sz="2800" dirty="0"/>
              <a:t>TVET colleges &amp; other accredited providers</a:t>
            </a:r>
          </a:p>
          <a:p>
            <a:pPr marL="533400" indent="-450850">
              <a:spcBef>
                <a:spcPts val="300"/>
              </a:spcBef>
            </a:pPr>
            <a:r>
              <a:rPr lang="en-ZA" sz="2800" b="0" dirty="0" smtClean="0"/>
              <a:t>How to check that programmes are credit bearing</a:t>
            </a:r>
          </a:p>
          <a:p>
            <a:pPr marL="808038" lvl="1" indent="-450850">
              <a:spcBef>
                <a:spcPts val="300"/>
              </a:spcBef>
            </a:pPr>
            <a:r>
              <a:rPr lang="en-ZA" sz="2800" dirty="0" smtClean="0"/>
              <a:t>Registration on the NLRD</a:t>
            </a:r>
          </a:p>
          <a:p>
            <a:pPr marL="808038" lvl="1" indent="-450850">
              <a:spcBef>
                <a:spcPts val="300"/>
              </a:spcBef>
            </a:pPr>
            <a:r>
              <a:rPr lang="en-ZA" sz="2800" dirty="0" smtClean="0"/>
              <a:t>Accreditation of providers</a:t>
            </a:r>
            <a:endParaRPr lang="en-ZA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4144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8682930" cy="1012974"/>
          </a:xfrm>
        </p:spPr>
        <p:txBody>
          <a:bodyPr>
            <a:normAutofit/>
          </a:bodyPr>
          <a:lstStyle/>
          <a:p>
            <a:r>
              <a:rPr lang="en-ZA" dirty="0" smtClean="0"/>
              <a:t>Informal Skills Acquisition</a:t>
            </a:r>
            <a:br>
              <a:rPr lang="en-ZA" dirty="0" smtClean="0"/>
            </a:br>
            <a:r>
              <a:rPr lang="en-ZA" sz="2400" i="1" dirty="0"/>
              <a:t>1. Community </a:t>
            </a:r>
            <a:r>
              <a:rPr lang="en-ZA" sz="2400" i="1" dirty="0" smtClean="0"/>
              <a:t>Colleges &amp; 2. Informal short courses</a:t>
            </a:r>
            <a:endParaRPr lang="en-GB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80920" cy="5328592"/>
          </a:xfrm>
        </p:spPr>
        <p:txBody>
          <a:bodyPr/>
          <a:lstStyle/>
          <a:p>
            <a:pPr marL="533400" indent="-450850">
              <a:spcBef>
                <a:spcPts val="200"/>
              </a:spcBef>
            </a:pPr>
            <a:r>
              <a:rPr lang="en-ZA" b="0" dirty="0" smtClean="0"/>
              <a:t>Introduction</a:t>
            </a:r>
          </a:p>
          <a:p>
            <a:pPr marL="808038" lvl="1" indent="-450850">
              <a:spcBef>
                <a:spcPts val="200"/>
              </a:spcBef>
            </a:pPr>
            <a:r>
              <a:rPr lang="en-ZA" sz="2200" dirty="0" smtClean="0"/>
              <a:t>Description of Informal Skills Acquisition</a:t>
            </a:r>
          </a:p>
          <a:p>
            <a:pPr marL="808038" lvl="1" indent="-450850">
              <a:spcBef>
                <a:spcPts val="200"/>
              </a:spcBef>
            </a:pPr>
            <a:r>
              <a:rPr lang="en-ZA" sz="2200" dirty="0" smtClean="0"/>
              <a:t>The value of non credit-bearing courses</a:t>
            </a:r>
          </a:p>
          <a:p>
            <a:pPr marL="808038" lvl="1" indent="-450850">
              <a:spcBef>
                <a:spcPts val="200"/>
              </a:spcBef>
            </a:pPr>
            <a:r>
              <a:rPr lang="en-ZA" sz="2200" dirty="0" smtClean="0"/>
              <a:t>Possibility of progressing into formal learning </a:t>
            </a:r>
            <a:r>
              <a:rPr lang="en-ZA" sz="2200" i="1" dirty="0" smtClean="0"/>
              <a:t>(articulation between four pathways)</a:t>
            </a:r>
          </a:p>
          <a:p>
            <a:pPr marL="808038" lvl="1" indent="-450850">
              <a:spcBef>
                <a:spcPts val="200"/>
              </a:spcBef>
            </a:pPr>
            <a:r>
              <a:rPr lang="en-ZA" sz="2200" dirty="0" smtClean="0"/>
              <a:t>Funding for informal courses</a:t>
            </a:r>
          </a:p>
          <a:p>
            <a:pPr marL="533400" indent="-450850">
              <a:spcBef>
                <a:spcPts val="200"/>
              </a:spcBef>
            </a:pPr>
            <a:r>
              <a:rPr lang="en-ZA" dirty="0" smtClean="0"/>
              <a:t>Community Colleges </a:t>
            </a:r>
            <a:r>
              <a:rPr lang="en-ZA" i="1" dirty="0" smtClean="0"/>
              <a:t>(Public Adult Learning Centres)</a:t>
            </a:r>
          </a:p>
          <a:p>
            <a:pPr marL="808038" lvl="1" indent="-450850">
              <a:spcBef>
                <a:spcPts val="200"/>
              </a:spcBef>
            </a:pPr>
            <a:r>
              <a:rPr lang="en-ZA" sz="2200" dirty="0"/>
              <a:t>Introduction to Community Colleges &amp; </a:t>
            </a:r>
            <a:r>
              <a:rPr lang="en-ZA" sz="2200" dirty="0" smtClean="0"/>
              <a:t>types </a:t>
            </a:r>
            <a:r>
              <a:rPr lang="en-ZA" sz="2200" dirty="0"/>
              <a:t>of </a:t>
            </a:r>
            <a:r>
              <a:rPr lang="en-ZA" sz="2200" dirty="0" smtClean="0"/>
              <a:t>courses offered</a:t>
            </a:r>
            <a:endParaRPr lang="en-ZA" sz="2200" dirty="0"/>
          </a:p>
          <a:p>
            <a:pPr marL="808038" lvl="1" indent="-450850">
              <a:spcBef>
                <a:spcPts val="200"/>
              </a:spcBef>
            </a:pPr>
            <a:r>
              <a:rPr lang="en-ZA" sz="2200" dirty="0"/>
              <a:t>Current Community Colleges &amp; how to find them</a:t>
            </a:r>
          </a:p>
          <a:p>
            <a:pPr marL="808038" lvl="1" indent="-450850">
              <a:spcBef>
                <a:spcPts val="200"/>
              </a:spcBef>
            </a:pPr>
            <a:r>
              <a:rPr lang="en-ZA" sz="2200" dirty="0"/>
              <a:t>Financial </a:t>
            </a:r>
            <a:r>
              <a:rPr lang="en-ZA" sz="2200" dirty="0" smtClean="0"/>
              <a:t>arrangements</a:t>
            </a:r>
            <a:endParaRPr lang="en-ZA" sz="2200" i="1" dirty="0" smtClean="0"/>
          </a:p>
          <a:p>
            <a:pPr marL="533400" indent="-450850">
              <a:spcBef>
                <a:spcPts val="200"/>
              </a:spcBef>
            </a:pPr>
            <a:r>
              <a:rPr lang="en-ZA" dirty="0" smtClean="0"/>
              <a:t>Informal short courses</a:t>
            </a:r>
          </a:p>
          <a:p>
            <a:pPr marL="808038" lvl="1" indent="-450850">
              <a:spcBef>
                <a:spcPts val="200"/>
              </a:spcBef>
            </a:pPr>
            <a:r>
              <a:rPr lang="en-ZA" sz="2200" dirty="0" smtClean="0"/>
              <a:t>Description: focused on skills, no credits</a:t>
            </a:r>
          </a:p>
          <a:p>
            <a:pPr marL="808038" lvl="1" indent="-450850">
              <a:spcBef>
                <a:spcPts val="200"/>
              </a:spcBef>
            </a:pPr>
            <a:r>
              <a:rPr lang="en-ZA" sz="2200" dirty="0" smtClean="0"/>
              <a:t>Certificates </a:t>
            </a:r>
            <a:r>
              <a:rPr lang="en-ZA" sz="2200" dirty="0" err="1" smtClean="0"/>
              <a:t>ofattendance</a:t>
            </a:r>
            <a:r>
              <a:rPr lang="en-ZA" sz="2200" dirty="0" smtClean="0"/>
              <a:t> or completion</a:t>
            </a:r>
          </a:p>
          <a:p>
            <a:pPr marL="808038" lvl="1" indent="-450850">
              <a:spcBef>
                <a:spcPts val="200"/>
              </a:spcBef>
            </a:pPr>
            <a:r>
              <a:rPr lang="en-ZA" sz="2200" dirty="0" smtClean="0"/>
              <a:t>Examples: e.g. home-based care, agriculture</a:t>
            </a:r>
          </a:p>
          <a:p>
            <a:pPr marL="533400" indent="-450850">
              <a:spcBef>
                <a:spcPts val="200"/>
              </a:spcBef>
            </a:pPr>
            <a:endParaRPr lang="en-ZA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22506137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8682930" cy="1012974"/>
          </a:xfrm>
        </p:spPr>
        <p:txBody>
          <a:bodyPr>
            <a:normAutofit/>
          </a:bodyPr>
          <a:lstStyle/>
          <a:p>
            <a:r>
              <a:rPr lang="en-ZA" dirty="0" smtClean="0"/>
              <a:t>Informal Skills Acquisition:</a:t>
            </a:r>
            <a:br>
              <a:rPr lang="en-ZA" dirty="0" smtClean="0"/>
            </a:br>
            <a:r>
              <a:rPr lang="en-ZA" sz="2400" i="1" dirty="0"/>
              <a:t>3. Work </a:t>
            </a:r>
            <a:r>
              <a:rPr lang="en-ZA" sz="2400" i="1" dirty="0" smtClean="0"/>
              <a:t>Experience &amp;  4. Free programmes</a:t>
            </a:r>
            <a:endParaRPr lang="en-GB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328592"/>
          </a:xfrm>
        </p:spPr>
        <p:txBody>
          <a:bodyPr/>
          <a:lstStyle/>
          <a:p>
            <a:pPr marL="533400" indent="-450850">
              <a:spcBef>
                <a:spcPts val="200"/>
              </a:spcBef>
            </a:pPr>
            <a:r>
              <a:rPr lang="en-ZA" dirty="0" smtClean="0"/>
              <a:t>Work Experience: 4 main types</a:t>
            </a:r>
          </a:p>
          <a:p>
            <a:pPr marL="898525">
              <a:spcBef>
                <a:spcPts val="200"/>
              </a:spcBef>
              <a:buFont typeface="Arial Narrow" panose="020B0606020202030204" pitchFamily="34" charset="0"/>
              <a:buChar char="-"/>
            </a:pPr>
            <a:r>
              <a:rPr lang="en-ZA" dirty="0" smtClean="0"/>
              <a:t>Expanded Public Works Programmes </a:t>
            </a:r>
          </a:p>
          <a:p>
            <a:pPr marL="898525">
              <a:spcBef>
                <a:spcPts val="200"/>
              </a:spcBef>
              <a:buFont typeface="Arial Narrow" panose="020B0606020202030204" pitchFamily="34" charset="0"/>
              <a:buChar char="-"/>
            </a:pPr>
            <a:r>
              <a:rPr lang="en-ZA" dirty="0" smtClean="0"/>
              <a:t>Community Works Programmes</a:t>
            </a:r>
          </a:p>
          <a:p>
            <a:pPr marL="898525">
              <a:spcBef>
                <a:spcPts val="200"/>
              </a:spcBef>
              <a:buFont typeface="Arial Narrow" panose="020B0606020202030204" pitchFamily="34" charset="0"/>
              <a:buChar char="-"/>
            </a:pPr>
            <a:r>
              <a:rPr lang="en-ZA" dirty="0" smtClean="0"/>
              <a:t>On-the-Job Training</a:t>
            </a:r>
          </a:p>
          <a:p>
            <a:pPr marL="898525">
              <a:spcBef>
                <a:spcPts val="200"/>
              </a:spcBef>
              <a:buFont typeface="Arial Narrow" panose="020B0606020202030204" pitchFamily="34" charset="0"/>
              <a:buChar char="-"/>
            </a:pPr>
            <a:r>
              <a:rPr lang="en-ZA" dirty="0" smtClean="0"/>
              <a:t>Volunteering</a:t>
            </a:r>
          </a:p>
          <a:p>
            <a:pPr marL="1252538" lvl="1" indent="-450850">
              <a:lnSpc>
                <a:spcPct val="90000"/>
              </a:lnSpc>
              <a:spcBef>
                <a:spcPts val="100"/>
              </a:spcBef>
            </a:pPr>
            <a:r>
              <a:rPr lang="en-ZA" sz="2000" dirty="0" smtClean="0"/>
              <a:t>Short description of each with examples</a:t>
            </a:r>
          </a:p>
          <a:p>
            <a:pPr marL="1252538" lvl="1" indent="-450850">
              <a:lnSpc>
                <a:spcPct val="90000"/>
              </a:lnSpc>
              <a:spcBef>
                <a:spcPts val="100"/>
              </a:spcBef>
            </a:pPr>
            <a:r>
              <a:rPr lang="en-ZA" sz="2000" dirty="0" smtClean="0"/>
              <a:t>Benefits of each</a:t>
            </a:r>
          </a:p>
          <a:p>
            <a:pPr marL="1252538" lvl="1" indent="-450850">
              <a:lnSpc>
                <a:spcPct val="90000"/>
              </a:lnSpc>
              <a:spcBef>
                <a:spcPts val="100"/>
              </a:spcBef>
            </a:pPr>
            <a:r>
              <a:rPr lang="en-ZA" sz="2000" dirty="0" smtClean="0"/>
              <a:t>Guidelines on how to select what best addresses your need</a:t>
            </a:r>
          </a:p>
          <a:p>
            <a:pPr marL="1252538" lvl="1" indent="-450850">
              <a:lnSpc>
                <a:spcPct val="90000"/>
              </a:lnSpc>
              <a:spcBef>
                <a:spcPts val="100"/>
              </a:spcBef>
            </a:pPr>
            <a:r>
              <a:rPr lang="en-ZA" sz="2000" dirty="0" smtClean="0"/>
              <a:t>The institutions that offer each, e.g. Provincial Government, churches, NPOs)</a:t>
            </a:r>
          </a:p>
          <a:p>
            <a:pPr marL="1252538" lvl="1" indent="-450850">
              <a:lnSpc>
                <a:spcPct val="90000"/>
              </a:lnSpc>
              <a:spcBef>
                <a:spcPts val="100"/>
              </a:spcBef>
            </a:pPr>
            <a:r>
              <a:rPr lang="en-ZA" sz="2000" dirty="0" smtClean="0"/>
              <a:t>How to get involved in each</a:t>
            </a:r>
          </a:p>
          <a:p>
            <a:pPr marL="1252538" lvl="1" indent="-450850">
              <a:lnSpc>
                <a:spcPct val="90000"/>
              </a:lnSpc>
              <a:spcBef>
                <a:spcPts val="100"/>
              </a:spcBef>
            </a:pPr>
            <a:r>
              <a:rPr lang="en-ZA" sz="2000" dirty="0"/>
              <a:t>How to access these learning opportunities</a:t>
            </a:r>
            <a:endParaRPr lang="en-ZA" sz="2000" i="1" dirty="0"/>
          </a:p>
          <a:p>
            <a:pPr marL="1252538" lvl="1" indent="-450850">
              <a:lnSpc>
                <a:spcPct val="90000"/>
              </a:lnSpc>
              <a:spcBef>
                <a:spcPts val="100"/>
              </a:spcBef>
            </a:pPr>
            <a:r>
              <a:rPr lang="en-ZA" sz="2000" dirty="0" smtClean="0"/>
              <a:t>Funding available, e.g. Youth subsidy</a:t>
            </a:r>
          </a:p>
          <a:p>
            <a:pPr marL="533400" indent="-450850">
              <a:spcBef>
                <a:spcPts val="200"/>
              </a:spcBef>
            </a:pPr>
            <a:r>
              <a:rPr lang="en-ZA" sz="2600" dirty="0" smtClean="0"/>
              <a:t>Free programmes: Internet courses</a:t>
            </a:r>
          </a:p>
          <a:p>
            <a:pPr marL="1252538" lvl="1" indent="-450850">
              <a:lnSpc>
                <a:spcPct val="90000"/>
              </a:lnSpc>
              <a:spcBef>
                <a:spcPts val="100"/>
              </a:spcBef>
            </a:pPr>
            <a:r>
              <a:rPr lang="en-ZA" sz="2000" dirty="0"/>
              <a:t>Massive Open Online Courses (MOOCs)</a:t>
            </a:r>
          </a:p>
          <a:p>
            <a:pPr marL="1252538" lvl="1" indent="-450850">
              <a:lnSpc>
                <a:spcPct val="90000"/>
              </a:lnSpc>
              <a:spcBef>
                <a:spcPts val="100"/>
              </a:spcBef>
            </a:pPr>
            <a:r>
              <a:rPr lang="en-ZA" sz="2000" dirty="0"/>
              <a:t>Different types, examples</a:t>
            </a:r>
          </a:p>
          <a:p>
            <a:pPr marL="1252538" lvl="1" indent="-450850">
              <a:lnSpc>
                <a:spcPct val="90000"/>
              </a:lnSpc>
              <a:spcBef>
                <a:spcPts val="100"/>
              </a:spcBef>
            </a:pPr>
            <a:r>
              <a:rPr lang="en-ZA" sz="2000" dirty="0"/>
              <a:t>Benefits </a:t>
            </a:r>
          </a:p>
          <a:p>
            <a:pPr marL="533400" indent="-450850">
              <a:spcBef>
                <a:spcPts val="200"/>
              </a:spcBef>
            </a:pPr>
            <a:endParaRPr lang="en-ZA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39433425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8682930" cy="1012974"/>
          </a:xfrm>
        </p:spPr>
        <p:txBody>
          <a:bodyPr>
            <a:normAutofit/>
          </a:bodyPr>
          <a:lstStyle/>
          <a:p>
            <a:r>
              <a:rPr lang="en-ZA" dirty="0" smtClean="0"/>
              <a:t>Strategies for Success</a:t>
            </a:r>
            <a:br>
              <a:rPr lang="en-ZA" dirty="0" smtClean="0"/>
            </a:br>
            <a:r>
              <a:rPr lang="en-ZA" sz="2000" b="0" i="1" dirty="0" smtClean="0"/>
              <a:t> (Generic across the entire post-school pathway)</a:t>
            </a:r>
            <a:endParaRPr lang="en-GB" sz="2000" b="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7992888" cy="5040560"/>
          </a:xfrm>
        </p:spPr>
        <p:txBody>
          <a:bodyPr/>
          <a:lstStyle/>
          <a:p>
            <a:pPr marL="533400" indent="-450850">
              <a:lnSpc>
                <a:spcPct val="90000"/>
              </a:lnSpc>
              <a:spcBef>
                <a:spcPts val="100"/>
              </a:spcBef>
            </a:pPr>
            <a:r>
              <a:rPr lang="en-ZA" sz="2000" dirty="0" smtClean="0"/>
              <a:t>New World of Work: e.g. end of one career for a lifetime</a:t>
            </a:r>
          </a:p>
          <a:p>
            <a:pPr marL="533400" indent="-450850">
              <a:lnSpc>
                <a:spcPct val="90000"/>
              </a:lnSpc>
              <a:spcBef>
                <a:spcPts val="100"/>
              </a:spcBef>
            </a:pPr>
            <a:r>
              <a:rPr lang="en-ZA" sz="2000" dirty="0" smtClean="0"/>
              <a:t>Making correct career choices</a:t>
            </a:r>
          </a:p>
          <a:p>
            <a:pPr marL="808038" lvl="1" indent="-450850">
              <a:lnSpc>
                <a:spcPct val="90000"/>
              </a:lnSpc>
              <a:spcBef>
                <a:spcPts val="100"/>
              </a:spcBef>
            </a:pPr>
            <a:r>
              <a:rPr lang="en-ZA" sz="2000" dirty="0" smtClean="0"/>
              <a:t>Different types of jobs have different advantages/disadvantages</a:t>
            </a:r>
          </a:p>
          <a:p>
            <a:pPr marL="808038" lvl="1" indent="-450850">
              <a:lnSpc>
                <a:spcPct val="90000"/>
              </a:lnSpc>
              <a:spcBef>
                <a:spcPts val="100"/>
              </a:spcBef>
            </a:pPr>
            <a:r>
              <a:rPr lang="en-ZA" sz="2000" dirty="0" smtClean="0"/>
              <a:t>Matching personality, personal / lifestyle / work environment preferences</a:t>
            </a:r>
          </a:p>
          <a:p>
            <a:pPr marL="533400" indent="-450850">
              <a:lnSpc>
                <a:spcPct val="90000"/>
              </a:lnSpc>
              <a:spcBef>
                <a:spcPts val="100"/>
              </a:spcBef>
            </a:pPr>
            <a:r>
              <a:rPr lang="en-ZA" sz="2000" dirty="0" smtClean="0"/>
              <a:t>Building a career pathway </a:t>
            </a:r>
          </a:p>
          <a:p>
            <a:pPr marL="808038" lvl="1" indent="-450850">
              <a:lnSpc>
                <a:spcPct val="90000"/>
              </a:lnSpc>
              <a:spcBef>
                <a:spcPts val="100"/>
              </a:spcBef>
            </a:pPr>
            <a:r>
              <a:rPr lang="en-ZA" sz="2000" dirty="0" smtClean="0"/>
              <a:t>Lifelong journey: you don’t have to start at your desired destination</a:t>
            </a:r>
          </a:p>
          <a:p>
            <a:pPr marL="533400" indent="-450850">
              <a:lnSpc>
                <a:spcPct val="90000"/>
              </a:lnSpc>
              <a:spcBef>
                <a:spcPts val="100"/>
              </a:spcBef>
            </a:pPr>
            <a:r>
              <a:rPr lang="en-ZA" sz="2000" dirty="0"/>
              <a:t>Where to find information on career choices</a:t>
            </a:r>
          </a:p>
          <a:p>
            <a:pPr marL="533400" indent="-450850">
              <a:lnSpc>
                <a:spcPct val="90000"/>
              </a:lnSpc>
              <a:spcBef>
                <a:spcPts val="100"/>
              </a:spcBef>
            </a:pPr>
            <a:r>
              <a:rPr lang="en-ZA" sz="2000" dirty="0" smtClean="0"/>
              <a:t>Selecting the appropriate type of programme</a:t>
            </a:r>
          </a:p>
          <a:p>
            <a:pPr marL="808038" lvl="1" indent="-450850">
              <a:lnSpc>
                <a:spcPct val="90000"/>
              </a:lnSpc>
              <a:spcBef>
                <a:spcPts val="100"/>
              </a:spcBef>
            </a:pPr>
            <a:r>
              <a:rPr lang="en-ZA" sz="2000" dirty="0" smtClean="0"/>
              <a:t>Academic, vocational, technical – purpose and benefits of each</a:t>
            </a:r>
          </a:p>
          <a:p>
            <a:pPr marL="533400" indent="-450850">
              <a:lnSpc>
                <a:spcPct val="90000"/>
              </a:lnSpc>
              <a:spcBef>
                <a:spcPts val="100"/>
              </a:spcBef>
            </a:pPr>
            <a:r>
              <a:rPr lang="en-ZA" sz="2000" dirty="0" smtClean="0"/>
              <a:t>Selecting the appropriate delivery mode: </a:t>
            </a:r>
            <a:r>
              <a:rPr lang="en-ZA" sz="2000" b="0" dirty="0">
                <a:solidFill>
                  <a:srgbClr val="FFFF00"/>
                </a:solidFill>
              </a:rPr>
              <a:t>distance, online, contact</a:t>
            </a:r>
          </a:p>
          <a:p>
            <a:pPr marL="533400" indent="-450850">
              <a:lnSpc>
                <a:spcPct val="90000"/>
              </a:lnSpc>
              <a:spcBef>
                <a:spcPts val="100"/>
              </a:spcBef>
            </a:pPr>
            <a:r>
              <a:rPr lang="en-ZA" sz="2000" dirty="0" smtClean="0"/>
              <a:t>Physical requirements, </a:t>
            </a:r>
            <a:r>
              <a:rPr lang="en-ZA" sz="2000" b="0" dirty="0">
                <a:solidFill>
                  <a:srgbClr val="FFFF00"/>
                </a:solidFill>
              </a:rPr>
              <a:t>e.g. testing eye sight, </a:t>
            </a:r>
            <a:r>
              <a:rPr lang="en-ZA" sz="2000" b="0" dirty="0" smtClean="0">
                <a:solidFill>
                  <a:srgbClr val="FFFF00"/>
                </a:solidFill>
              </a:rPr>
              <a:t>hearing</a:t>
            </a:r>
            <a:r>
              <a:rPr lang="en-ZA" sz="2000" b="0" dirty="0">
                <a:solidFill>
                  <a:srgbClr val="FFFF00"/>
                </a:solidFill>
              </a:rPr>
              <a:t> </a:t>
            </a:r>
          </a:p>
          <a:p>
            <a:pPr marL="533400" indent="-450850">
              <a:lnSpc>
                <a:spcPct val="90000"/>
              </a:lnSpc>
              <a:spcBef>
                <a:spcPts val="100"/>
              </a:spcBef>
            </a:pPr>
            <a:r>
              <a:rPr lang="en-ZA" sz="2000" dirty="0" smtClean="0"/>
              <a:t>No dead-end in the post-school pathway: </a:t>
            </a:r>
            <a:r>
              <a:rPr lang="en-ZA" sz="2000" b="0" dirty="0" smtClean="0">
                <a:solidFill>
                  <a:srgbClr val="FFFF00"/>
                </a:solidFill>
              </a:rPr>
              <a:t>can move between four nodes</a:t>
            </a:r>
          </a:p>
          <a:p>
            <a:pPr marL="533400" indent="-450850">
              <a:lnSpc>
                <a:spcPct val="90000"/>
              </a:lnSpc>
              <a:spcBef>
                <a:spcPts val="100"/>
              </a:spcBef>
            </a:pPr>
            <a:r>
              <a:rPr lang="en-ZA" sz="2000" dirty="0" smtClean="0"/>
              <a:t>Don’t only think about employment: </a:t>
            </a:r>
            <a:r>
              <a:rPr lang="en-ZA" sz="2000" b="0" dirty="0" smtClean="0">
                <a:solidFill>
                  <a:srgbClr val="FFFF00"/>
                </a:solidFill>
              </a:rPr>
              <a:t>build skills for entrepreneurship </a:t>
            </a:r>
            <a:endParaRPr lang="en-ZA" sz="2000" b="0" dirty="0">
              <a:solidFill>
                <a:srgbClr val="FFFF00"/>
              </a:solidFill>
            </a:endParaRPr>
          </a:p>
          <a:p>
            <a:pPr marL="533400" indent="-450850">
              <a:lnSpc>
                <a:spcPct val="90000"/>
              </a:lnSpc>
              <a:spcBef>
                <a:spcPts val="100"/>
              </a:spcBef>
            </a:pPr>
            <a:r>
              <a:rPr lang="en-ZA" sz="2000" dirty="0" smtClean="0"/>
              <a:t>Importance of post-school training: </a:t>
            </a:r>
            <a:r>
              <a:rPr lang="en-ZA" sz="2000" b="0" dirty="0">
                <a:solidFill>
                  <a:srgbClr val="FFFF00"/>
                </a:solidFill>
              </a:rPr>
              <a:t>matric alone limits career options</a:t>
            </a:r>
          </a:p>
          <a:p>
            <a:pPr marL="533400" indent="-450850">
              <a:lnSpc>
                <a:spcPct val="90000"/>
              </a:lnSpc>
              <a:spcBef>
                <a:spcPts val="100"/>
              </a:spcBef>
            </a:pPr>
            <a:r>
              <a:rPr lang="en-ZA" sz="2000" dirty="0" smtClean="0"/>
              <a:t>Options available if you have dropped out of school</a:t>
            </a:r>
          </a:p>
          <a:p>
            <a:pPr marL="533400" indent="-450850">
              <a:lnSpc>
                <a:spcPct val="90000"/>
              </a:lnSpc>
              <a:spcBef>
                <a:spcPts val="100"/>
              </a:spcBef>
            </a:pPr>
            <a:r>
              <a:rPr lang="en-ZA" sz="2000" dirty="0" smtClean="0"/>
              <a:t>Value of </a:t>
            </a:r>
            <a:r>
              <a:rPr lang="en-ZA" sz="2000" dirty="0"/>
              <a:t>work experience: </a:t>
            </a:r>
            <a:r>
              <a:rPr lang="en-ZA" sz="2000" b="0" dirty="0">
                <a:solidFill>
                  <a:srgbClr val="FFFF00"/>
                </a:solidFill>
              </a:rPr>
              <a:t>paid / unpaid or </a:t>
            </a:r>
            <a:r>
              <a:rPr lang="en-ZA" sz="2000" b="0" dirty="0" smtClean="0">
                <a:solidFill>
                  <a:srgbClr val="FFFF00"/>
                </a:solidFill>
              </a:rPr>
              <a:t>volunteering</a:t>
            </a:r>
            <a:r>
              <a:rPr lang="en-ZA" sz="2000" b="0" dirty="0">
                <a:solidFill>
                  <a:srgbClr val="FFFF00"/>
                </a:solidFill>
              </a:rPr>
              <a:t> </a:t>
            </a:r>
          </a:p>
          <a:p>
            <a:pPr marL="533400" indent="-450850">
              <a:lnSpc>
                <a:spcPct val="90000"/>
              </a:lnSpc>
              <a:spcBef>
                <a:spcPts val="100"/>
              </a:spcBef>
            </a:pPr>
            <a:r>
              <a:rPr lang="en-ZA" sz="2000" dirty="0" smtClean="0"/>
              <a:t>Importance of commitment &amp; work ethic</a:t>
            </a:r>
          </a:p>
        </p:txBody>
      </p:sp>
    </p:spTree>
    <p:extLst>
      <p:ext uri="{BB962C8B-B14F-4D97-AF65-F5344CB8AC3E}">
        <p14:creationId xmlns:p14="http://schemas.microsoft.com/office/powerpoint/2010/main" val="3267744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2013124" y="4365104"/>
            <a:ext cx="4896544" cy="121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endParaRPr lang="en-ZA" sz="800" dirty="0">
              <a:solidFill>
                <a:srgbClr val="C0C0C0"/>
              </a:solidFill>
              <a:latin typeface="Tahoma" pitchFamily="34" charset="0"/>
            </a:endParaRPr>
          </a:p>
          <a:p>
            <a:pPr algn="ctr">
              <a:lnSpc>
                <a:spcPct val="75000"/>
              </a:lnSpc>
              <a:spcBef>
                <a:spcPct val="20000"/>
              </a:spcBef>
            </a:pPr>
            <a:r>
              <a:rPr lang="en-ZA" sz="2400" dirty="0">
                <a:solidFill>
                  <a:srgbClr val="FFFF00"/>
                </a:solidFill>
                <a:latin typeface="Calibri" panose="020F0502020204030204" pitchFamily="34" charset="0"/>
              </a:rPr>
              <a:t>Suzanne Hattingh</a:t>
            </a:r>
          </a:p>
          <a:p>
            <a:pPr algn="ctr">
              <a:lnSpc>
                <a:spcPct val="75000"/>
              </a:lnSpc>
              <a:spcBef>
                <a:spcPct val="20000"/>
              </a:spcBef>
            </a:pPr>
            <a:r>
              <a:rPr lang="en-ZA" sz="2400" dirty="0">
                <a:solidFill>
                  <a:srgbClr val="FFFF00"/>
                </a:solidFill>
                <a:latin typeface="Calibri" panose="020F0502020204030204" pitchFamily="34" charset="0"/>
              </a:rPr>
              <a:t>083 357 6464     </a:t>
            </a:r>
          </a:p>
          <a:p>
            <a:pPr algn="ctr">
              <a:lnSpc>
                <a:spcPct val="75000"/>
              </a:lnSpc>
              <a:spcBef>
                <a:spcPct val="20000"/>
              </a:spcBef>
            </a:pPr>
            <a:r>
              <a:rPr lang="en-ZA" sz="24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suzanne@lpi-hrd.co.za</a:t>
            </a:r>
            <a:endParaRPr lang="en-GB" sz="800" dirty="0">
              <a:solidFill>
                <a:srgbClr val="0000CC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6" y="1700808"/>
            <a:ext cx="770485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ZA" sz="3600" dirty="0" smtClean="0">
                <a:ln>
                  <a:solidFill>
                    <a:srgbClr val="FEB80A">
                      <a:lumMod val="60000"/>
                      <a:lumOff val="40000"/>
                    </a:srgb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Feedback, Comments, Criticism or Advice will be appreciated </a:t>
            </a:r>
          </a:p>
          <a:p>
            <a:pPr algn="ctr">
              <a:defRPr/>
            </a:pPr>
            <a:endParaRPr lang="en-ZA" sz="2000" dirty="0" smtClean="0">
              <a:ln>
                <a:solidFill>
                  <a:srgbClr val="FEB80A">
                    <a:lumMod val="60000"/>
                    <a:lumOff val="40000"/>
                  </a:srgb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pPr algn="ctr">
              <a:defRPr/>
            </a:pPr>
            <a:r>
              <a:rPr lang="en-ZA" sz="4400" dirty="0" smtClean="0">
                <a:ln>
                  <a:solidFill>
                    <a:srgbClr val="FEB80A">
                      <a:lumMod val="60000"/>
                      <a:lumOff val="40000"/>
                    </a:srgb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Thank </a:t>
            </a:r>
            <a:r>
              <a:rPr lang="en-ZA" sz="4400" dirty="0">
                <a:ln>
                  <a:solidFill>
                    <a:srgbClr val="FEB80A">
                      <a:lumMod val="60000"/>
                      <a:lumOff val="40000"/>
                    </a:srgb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you </a:t>
            </a:r>
            <a:endParaRPr lang="en-ZA" sz="4400" dirty="0" smtClean="0">
              <a:ln>
                <a:solidFill>
                  <a:srgbClr val="FEB80A">
                    <a:lumMod val="60000"/>
                    <a:lumOff val="40000"/>
                  </a:srgb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084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388793" y="3933056"/>
            <a:ext cx="3220850" cy="1051338"/>
          </a:xfrm>
          <a:prstGeom prst="cube">
            <a:avLst>
              <a:gd name="adj" fmla="val 14503"/>
            </a:avLst>
          </a:prstGeom>
          <a:solidFill>
            <a:srgbClr val="F99B55"/>
          </a:solidFill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 b="1" dirty="0" smtClean="0">
              <a:solidFill>
                <a:schemeClr val="tx1"/>
              </a:solidFill>
              <a:cs typeface="Arial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  <a:cs typeface="Arial" pitchFamily="34" charset="0"/>
              </a:rPr>
              <a:t>Higher </a:t>
            </a:r>
            <a:r>
              <a:rPr lang="en-US" b="1" dirty="0">
                <a:solidFill>
                  <a:schemeClr val="tx1"/>
                </a:solidFill>
                <a:cs typeface="Arial" pitchFamily="34" charset="0"/>
              </a:rPr>
              <a:t>Education 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95172" y="2697299"/>
            <a:ext cx="3220850" cy="901307"/>
          </a:xfrm>
          <a:prstGeom prst="cube">
            <a:avLst>
              <a:gd name="adj" fmla="val 19753"/>
            </a:avLst>
          </a:prstGeom>
          <a:solidFill>
            <a:srgbClr val="FBBC8D"/>
          </a:soli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lvl="0" algn="ctr">
              <a:spcAft>
                <a:spcPts val="0"/>
              </a:spcAft>
              <a:defRPr/>
            </a:pPr>
            <a:r>
              <a:rPr lang="en-ZA" b="1" dirty="0">
                <a:solidFill>
                  <a:prstClr val="black"/>
                </a:solidFill>
                <a:cs typeface="Arial" pitchFamily="34" charset="0"/>
              </a:rPr>
              <a:t>Work-Integrated Occupational Programmes</a:t>
            </a:r>
            <a:endParaRPr lang="en-US" b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389157" y="1340767"/>
            <a:ext cx="3220486" cy="1152127"/>
          </a:xfrm>
          <a:prstGeom prst="cube">
            <a:avLst>
              <a:gd name="adj" fmla="val 15421"/>
            </a:avLst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lvl="0" algn="ctr">
              <a:spcAft>
                <a:spcPts val="1000"/>
              </a:spcAft>
              <a:defRPr/>
            </a:pPr>
            <a:r>
              <a:rPr lang="en-ZA" b="1" dirty="0">
                <a:solidFill>
                  <a:prstClr val="black"/>
                </a:solidFill>
                <a:cs typeface="Arial" pitchFamily="34" charset="0"/>
              </a:rPr>
              <a:t>Technical  and Vocational Education and Training (TVET</a:t>
            </a:r>
            <a:r>
              <a:rPr lang="en-ZA" b="1" dirty="0" smtClean="0">
                <a:solidFill>
                  <a:prstClr val="black"/>
                </a:solidFill>
                <a:cs typeface="Arial" pitchFamily="34" charset="0"/>
              </a:rPr>
              <a:t>)</a:t>
            </a:r>
            <a:endParaRPr lang="en-ZA" b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395172" y="5257906"/>
            <a:ext cx="3214471" cy="979406"/>
          </a:xfrm>
          <a:prstGeom prst="cube">
            <a:avLst>
              <a:gd name="adj" fmla="val 13732"/>
            </a:avLst>
          </a:prstGeom>
          <a:solidFill>
            <a:srgbClr val="C55807"/>
          </a:solidFill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spcAft>
                <a:spcPts val="0"/>
              </a:spcAft>
              <a:defRPr/>
            </a:pPr>
            <a:endParaRPr lang="en-ZA" b="1" dirty="0" smtClean="0">
              <a:solidFill>
                <a:schemeClr val="tx1"/>
              </a:solidFill>
              <a:cs typeface="Arial" pitchFamily="34" charset="0"/>
            </a:endParaRPr>
          </a:p>
          <a:p>
            <a:pPr algn="ctr">
              <a:spcAft>
                <a:spcPts val="0"/>
              </a:spcAft>
              <a:defRPr/>
            </a:pPr>
            <a:r>
              <a:rPr lang="en-ZA" b="1" dirty="0" smtClean="0">
                <a:solidFill>
                  <a:schemeClr val="tx1"/>
                </a:solidFill>
                <a:cs typeface="Arial" pitchFamily="34" charset="0"/>
              </a:rPr>
              <a:t>Informal Skills Acquisition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588415" y="116632"/>
            <a:ext cx="6105709" cy="1015663"/>
          </a:xfrm>
          <a:prstGeom prst="rect">
            <a:avLst/>
          </a:prstGeom>
        </p:spPr>
        <p:txBody>
          <a:bodyPr wrap="none" anchor="t" anchorCtr="1">
            <a:spAutoFit/>
          </a:bodyPr>
          <a:lstStyle/>
          <a:p>
            <a:pPr algn="ctr">
              <a:defRPr/>
            </a:pPr>
            <a:r>
              <a:rPr lang="en-GB" sz="3000" b="1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itchFamily="34" charset="0"/>
                <a:ea typeface="+mj-ea"/>
                <a:cs typeface="+mj-cs"/>
              </a:rPr>
              <a:t>Four main  Post-School Options </a:t>
            </a:r>
          </a:p>
          <a:p>
            <a:pPr algn="ctr">
              <a:defRPr/>
            </a:pPr>
            <a:r>
              <a:rPr lang="en-GB" sz="3000" b="1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itchFamily="34" charset="0"/>
                <a:ea typeface="+mj-ea"/>
                <a:cs typeface="+mj-cs"/>
              </a:rPr>
              <a:t>(Revised structure)</a:t>
            </a:r>
            <a:endParaRPr lang="en-ZA" sz="3000" b="1" dirty="0" smtClean="0"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 Rounded MT Bold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951528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369872" y="4716926"/>
            <a:ext cx="3399700" cy="676603"/>
          </a:xfrm>
          <a:prstGeom prst="cube">
            <a:avLst>
              <a:gd name="adj" fmla="val 14503"/>
            </a:avLst>
          </a:prstGeom>
          <a:solidFill>
            <a:schemeClr val="accent5">
              <a:lumMod val="75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80000"/>
              </a:lnSpc>
              <a:spcAft>
                <a:spcPts val="0"/>
              </a:spcAft>
              <a:defRPr/>
            </a:pPr>
            <a:r>
              <a:rPr lang="en-ZA" b="1" dirty="0" smtClean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Higher Education</a:t>
            </a:r>
            <a:endParaRPr lang="en-US" sz="2400" b="1" dirty="0">
              <a:solidFill>
                <a:schemeClr val="bg1">
                  <a:lumMod val="95000"/>
                </a:schemeClr>
              </a:solidFill>
              <a:cs typeface="Arial" pitchFamily="34" charset="0"/>
            </a:endParaRP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410193" y="1844824"/>
            <a:ext cx="3348372" cy="1296145"/>
          </a:xfrm>
          <a:prstGeom prst="cube">
            <a:avLst>
              <a:gd name="adj" fmla="val 15421"/>
            </a:avLst>
          </a:prstGeom>
          <a:solidFill>
            <a:srgbClr val="FFE39D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lvl="0" algn="ctr">
              <a:lnSpc>
                <a:spcPct val="80000"/>
              </a:lnSpc>
              <a:spcAft>
                <a:spcPts val="0"/>
              </a:spcAft>
              <a:defRPr/>
            </a:pPr>
            <a:r>
              <a:rPr lang="en-ZA" sz="2400" b="1" dirty="0" smtClean="0">
                <a:solidFill>
                  <a:schemeClr val="tx1"/>
                </a:solidFill>
                <a:cs typeface="Arial" pitchFamily="34" charset="0"/>
              </a:rPr>
              <a:t>Technical </a:t>
            </a:r>
            <a:r>
              <a:rPr lang="en-ZA" sz="2400" b="1" dirty="0">
                <a:solidFill>
                  <a:schemeClr val="tx1"/>
                </a:solidFill>
                <a:cs typeface="Arial" pitchFamily="34" charset="0"/>
              </a:rPr>
              <a:t>and Vocational Education and Training (TVET)</a:t>
            </a:r>
            <a:endParaRPr lang="en-US" sz="24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410193" y="5589240"/>
            <a:ext cx="3399591" cy="720080"/>
          </a:xfrm>
          <a:prstGeom prst="cube">
            <a:avLst>
              <a:gd name="adj" fmla="val 13732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accent5"/>
            </a:solidFill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80000"/>
              </a:lnSpc>
              <a:spcAft>
                <a:spcPts val="0"/>
              </a:spcAft>
              <a:defRPr/>
            </a:pPr>
            <a:r>
              <a:rPr lang="en-ZA" b="1" dirty="0" smtClean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Informal Skills Acquisition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6600" y="332656"/>
            <a:ext cx="9169370" cy="553998"/>
          </a:xfrm>
          <a:prstGeom prst="rect">
            <a:avLst/>
          </a:prstGeom>
        </p:spPr>
        <p:txBody>
          <a:bodyPr wrap="none" anchor="t" anchorCtr="1">
            <a:spAutoFit/>
          </a:bodyPr>
          <a:lstStyle/>
          <a:p>
            <a:pPr algn="ctr">
              <a:defRPr/>
            </a:pPr>
            <a:r>
              <a:rPr lang="en-GB" sz="3000" b="1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itchFamily="34" charset="0"/>
                <a:ea typeface="+mj-ea"/>
                <a:cs typeface="+mj-cs"/>
              </a:rPr>
              <a:t>Technical and Vocational Education &amp; Training </a:t>
            </a:r>
            <a:endParaRPr lang="en-ZA" sz="3000" b="1" dirty="0" smtClean="0"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425845" y="3730308"/>
            <a:ext cx="3399700" cy="778811"/>
          </a:xfrm>
          <a:prstGeom prst="cube">
            <a:avLst>
              <a:gd name="adj" fmla="val 14503"/>
            </a:avLst>
          </a:prstGeom>
          <a:solidFill>
            <a:schemeClr val="accent5">
              <a:lumMod val="75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80000"/>
              </a:lnSpc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Work-Integrated Occupational Programmes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940152" y="1438073"/>
            <a:ext cx="2318096" cy="500063"/>
          </a:xfrm>
          <a:prstGeom prst="rect">
            <a:avLst/>
          </a:prstGeom>
          <a:solidFill>
            <a:srgbClr val="FFE39D"/>
          </a:solidFill>
          <a:ln>
            <a:solidFill>
              <a:srgbClr val="BA53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/>
          </a:p>
          <a:p>
            <a:pPr>
              <a:defRPr/>
            </a:pPr>
            <a:r>
              <a:rPr lang="en-US" b="1" dirty="0" smtClean="0">
                <a:solidFill>
                  <a:srgbClr val="000066"/>
                </a:solidFill>
              </a:rPr>
              <a:t>Programmes offered</a:t>
            </a:r>
            <a:endParaRPr lang="en-US" b="1" dirty="0">
              <a:solidFill>
                <a:srgbClr val="000066"/>
              </a:solidFill>
            </a:endParaRPr>
          </a:p>
          <a:p>
            <a:pPr algn="ctr">
              <a:defRPr/>
            </a:pPr>
            <a:endParaRPr lang="en-US" b="1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5961691" y="2356378"/>
            <a:ext cx="2306181" cy="500063"/>
          </a:xfrm>
          <a:prstGeom prst="rect">
            <a:avLst/>
          </a:prstGeom>
          <a:solidFill>
            <a:srgbClr val="FFE39D"/>
          </a:solidFill>
          <a:ln>
            <a:solidFill>
              <a:srgbClr val="BA53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/>
          </a:p>
          <a:p>
            <a:pPr>
              <a:defRPr/>
            </a:pPr>
            <a:r>
              <a:rPr lang="en-US" b="1" dirty="0" smtClean="0">
                <a:solidFill>
                  <a:srgbClr val="000066"/>
                </a:solidFill>
              </a:rPr>
              <a:t>TVET colleges</a:t>
            </a:r>
          </a:p>
          <a:p>
            <a:pPr algn="ctr">
              <a:defRPr/>
            </a:pPr>
            <a:endParaRPr lang="en-US" b="1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5971315" y="3306198"/>
            <a:ext cx="2306181" cy="500063"/>
          </a:xfrm>
          <a:prstGeom prst="rect">
            <a:avLst/>
          </a:prstGeom>
          <a:solidFill>
            <a:srgbClr val="FFE39D"/>
          </a:solidFill>
          <a:ln>
            <a:solidFill>
              <a:srgbClr val="BA53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/>
          </a:p>
          <a:p>
            <a:pPr>
              <a:defRPr/>
            </a:pPr>
            <a:r>
              <a:rPr lang="en-US" b="1" dirty="0" smtClean="0">
                <a:solidFill>
                  <a:srgbClr val="000066"/>
                </a:solidFill>
              </a:rPr>
              <a:t>Funding TVET studies</a:t>
            </a:r>
          </a:p>
          <a:p>
            <a:pPr algn="ctr">
              <a:defRPr/>
            </a:pPr>
            <a:endParaRPr lang="en-US" b="1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5016918" y="1688105"/>
            <a:ext cx="750227" cy="20960"/>
          </a:xfrm>
          <a:prstGeom prst="straightConnector1">
            <a:avLst/>
          </a:prstGeom>
          <a:ln w="57150">
            <a:solidFill>
              <a:srgbClr val="BA530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069446" y="2614287"/>
            <a:ext cx="725199" cy="1"/>
          </a:xfrm>
          <a:prstGeom prst="straightConnector1">
            <a:avLst/>
          </a:prstGeom>
          <a:ln w="57150">
            <a:solidFill>
              <a:srgbClr val="BA530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034825" y="1688105"/>
            <a:ext cx="63011" cy="1868125"/>
          </a:xfrm>
          <a:prstGeom prst="line">
            <a:avLst/>
          </a:prstGeom>
          <a:ln w="57150">
            <a:solidFill>
              <a:srgbClr val="BA53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769572" y="2606409"/>
            <a:ext cx="1265253" cy="15758"/>
          </a:xfrm>
          <a:prstGeom prst="straightConnector1">
            <a:avLst/>
          </a:prstGeom>
          <a:ln w="57150">
            <a:solidFill>
              <a:srgbClr val="BA5306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065570" y="3556230"/>
            <a:ext cx="732953" cy="0"/>
          </a:xfrm>
          <a:prstGeom prst="straightConnector1">
            <a:avLst/>
          </a:prstGeom>
          <a:ln w="57150">
            <a:solidFill>
              <a:srgbClr val="BA530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58062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467544" y="332656"/>
            <a:ext cx="8496944" cy="553998"/>
          </a:xfrm>
          <a:prstGeom prst="rect">
            <a:avLst/>
          </a:prstGeom>
        </p:spPr>
        <p:txBody>
          <a:bodyPr wrap="square" anchor="t" anchorCtr="1">
            <a:spAutoFit/>
          </a:bodyPr>
          <a:lstStyle/>
          <a:p>
            <a:pPr algn="ctr">
              <a:defRPr/>
            </a:pPr>
            <a:r>
              <a:rPr lang="en-GB" sz="3000" b="1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itchFamily="34" charset="0"/>
                <a:ea typeface="+mj-ea"/>
                <a:cs typeface="+mj-cs"/>
              </a:rPr>
              <a:t>Work-</a:t>
            </a:r>
            <a:r>
              <a:rPr lang="en-GB" sz="3000" b="1" dirty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itchFamily="34" charset="0"/>
                <a:ea typeface="+mj-ea"/>
                <a:cs typeface="+mj-cs"/>
              </a:rPr>
              <a:t>I</a:t>
            </a:r>
            <a:r>
              <a:rPr lang="en-GB" sz="3000" b="1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itchFamily="34" charset="0"/>
                <a:ea typeface="+mj-ea"/>
                <a:cs typeface="+mj-cs"/>
              </a:rPr>
              <a:t>ntegrated Occupational Programmes</a:t>
            </a:r>
            <a:endParaRPr lang="en-ZA" sz="3000" b="1" dirty="0" smtClean="0"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385101" y="2953408"/>
            <a:ext cx="2736304" cy="1656185"/>
          </a:xfrm>
          <a:prstGeom prst="cube">
            <a:avLst>
              <a:gd name="adj" fmla="val 15421"/>
            </a:avLst>
          </a:prstGeom>
          <a:solidFill>
            <a:srgbClr val="FBBC8D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spcAft>
                <a:spcPts val="0"/>
              </a:spcAft>
              <a:defRPr/>
            </a:pPr>
            <a:endParaRPr lang="en-ZA" sz="1000" b="1" dirty="0">
              <a:solidFill>
                <a:schemeClr val="tx1"/>
              </a:solidFill>
              <a:cs typeface="Arial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defRPr/>
            </a:pPr>
            <a:r>
              <a:rPr lang="en-ZA" sz="2400" b="1" dirty="0" smtClean="0">
                <a:solidFill>
                  <a:schemeClr val="tx1"/>
                </a:solidFill>
                <a:cs typeface="Arial" pitchFamily="34" charset="0"/>
              </a:rPr>
              <a:t>Work-Integrated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defRPr/>
            </a:pPr>
            <a:r>
              <a:rPr lang="en-ZA" sz="2400" b="1" dirty="0" smtClean="0">
                <a:solidFill>
                  <a:schemeClr val="tx1"/>
                </a:solidFill>
                <a:cs typeface="Arial" pitchFamily="34" charset="0"/>
              </a:rPr>
              <a:t>Occupational Programmes</a:t>
            </a:r>
            <a:endParaRPr lang="en-US" sz="3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7" name="AutoShape 3"/>
          <p:cNvSpPr>
            <a:spLocks noChangeArrowheads="1"/>
          </p:cNvSpPr>
          <p:nvPr/>
        </p:nvSpPr>
        <p:spPr bwMode="auto">
          <a:xfrm>
            <a:off x="351735" y="4967590"/>
            <a:ext cx="2943009" cy="504056"/>
          </a:xfrm>
          <a:prstGeom prst="cube">
            <a:avLst>
              <a:gd name="adj" fmla="val 14503"/>
            </a:avLst>
          </a:prstGeom>
          <a:solidFill>
            <a:schemeClr val="accent5">
              <a:lumMod val="75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80000"/>
              </a:lnSpc>
              <a:spcAft>
                <a:spcPts val="0"/>
              </a:spcAft>
              <a:defRPr/>
            </a:pPr>
            <a:r>
              <a:rPr lang="en-ZA" b="1" dirty="0" smtClean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Higher Education</a:t>
            </a:r>
            <a:endParaRPr lang="en-US" sz="2400" b="1" dirty="0">
              <a:solidFill>
                <a:schemeClr val="bg1">
                  <a:lumMod val="95000"/>
                </a:schemeClr>
              </a:solidFill>
              <a:cs typeface="Arial" pitchFamily="34" charset="0"/>
            </a:endParaRPr>
          </a:p>
        </p:txBody>
      </p:sp>
      <p:sp>
        <p:nvSpPr>
          <p:cNvPr id="28" name="AutoShape 3"/>
          <p:cNvSpPr>
            <a:spLocks noChangeArrowheads="1"/>
          </p:cNvSpPr>
          <p:nvPr/>
        </p:nvSpPr>
        <p:spPr bwMode="auto">
          <a:xfrm>
            <a:off x="376919" y="1997225"/>
            <a:ext cx="2936085" cy="504056"/>
          </a:xfrm>
          <a:prstGeom prst="cube">
            <a:avLst>
              <a:gd name="adj" fmla="val 14503"/>
            </a:avLst>
          </a:prstGeom>
          <a:solidFill>
            <a:schemeClr val="accent5">
              <a:lumMod val="75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80000"/>
              </a:lnSpc>
              <a:spcAft>
                <a:spcPts val="0"/>
              </a:spcAft>
              <a:defRPr/>
            </a:pPr>
            <a:r>
              <a:rPr lang="en-ZA" b="1" dirty="0" smtClean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TVET</a:t>
            </a:r>
            <a:endParaRPr lang="en-US" sz="2400" b="1" dirty="0">
              <a:solidFill>
                <a:schemeClr val="bg1">
                  <a:lumMod val="95000"/>
                </a:schemeClr>
              </a:solidFill>
              <a:cs typeface="Arial" pitchFamily="34" charset="0"/>
            </a:endParaRPr>
          </a:p>
        </p:txBody>
      </p:sp>
      <p:sp>
        <p:nvSpPr>
          <p:cNvPr id="29" name="AutoShape 3"/>
          <p:cNvSpPr>
            <a:spLocks noChangeArrowheads="1"/>
          </p:cNvSpPr>
          <p:nvPr/>
        </p:nvSpPr>
        <p:spPr bwMode="auto">
          <a:xfrm>
            <a:off x="364298" y="5658686"/>
            <a:ext cx="2930446" cy="504056"/>
          </a:xfrm>
          <a:prstGeom prst="cube">
            <a:avLst>
              <a:gd name="adj" fmla="val 14503"/>
            </a:avLst>
          </a:prstGeom>
          <a:solidFill>
            <a:schemeClr val="accent5">
              <a:lumMod val="75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80000"/>
              </a:lnSpc>
              <a:spcAft>
                <a:spcPts val="0"/>
              </a:spcAft>
              <a:defRPr/>
            </a:pPr>
            <a:r>
              <a:rPr lang="en-ZA" b="1" dirty="0" smtClean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Informal Skills Acquisition</a:t>
            </a:r>
            <a:endParaRPr lang="en-US" sz="2400" b="1" dirty="0">
              <a:solidFill>
                <a:schemeClr val="bg1">
                  <a:lumMod val="95000"/>
                </a:schemeClr>
              </a:solidFill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287896" y="2489744"/>
            <a:ext cx="3051838" cy="500063"/>
          </a:xfrm>
          <a:prstGeom prst="rect">
            <a:avLst/>
          </a:prstGeom>
          <a:solidFill>
            <a:srgbClr val="FBBC8D"/>
          </a:solidFill>
          <a:ln>
            <a:solidFill>
              <a:srgbClr val="BA53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/>
          </a:p>
          <a:p>
            <a:pPr>
              <a:defRPr/>
            </a:pPr>
            <a:r>
              <a:rPr lang="en-US" b="1" dirty="0" smtClean="0">
                <a:solidFill>
                  <a:srgbClr val="000066"/>
                </a:solidFill>
              </a:rPr>
              <a:t>  Apprenticeships</a:t>
            </a:r>
            <a:endParaRPr lang="en-US" b="1" dirty="0">
              <a:solidFill>
                <a:srgbClr val="000066"/>
              </a:solidFill>
            </a:endParaRPr>
          </a:p>
          <a:p>
            <a:pPr algn="ctr">
              <a:defRPr/>
            </a:pPr>
            <a:endParaRPr lang="en-US" b="1" dirty="0"/>
          </a:p>
        </p:txBody>
      </p:sp>
      <p:sp>
        <p:nvSpPr>
          <p:cNvPr id="32" name="Rectangle 31"/>
          <p:cNvSpPr/>
          <p:nvPr/>
        </p:nvSpPr>
        <p:spPr bwMode="auto">
          <a:xfrm>
            <a:off x="5390739" y="4767687"/>
            <a:ext cx="2846152" cy="703959"/>
          </a:xfrm>
          <a:prstGeom prst="rect">
            <a:avLst/>
          </a:prstGeom>
          <a:solidFill>
            <a:srgbClr val="FBBC8D"/>
          </a:solidFill>
          <a:ln>
            <a:solidFill>
              <a:srgbClr val="BA53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/>
          </a:p>
          <a:p>
            <a:pPr marL="88900" indent="-88900">
              <a:defRPr/>
            </a:pPr>
            <a:r>
              <a:rPr lang="en-US" b="1" dirty="0" smtClean="0">
                <a:solidFill>
                  <a:srgbClr val="000066"/>
                </a:solidFill>
              </a:rPr>
              <a:t>  Other Occupation-focused Programmes</a:t>
            </a:r>
          </a:p>
          <a:p>
            <a:pPr algn="ctr">
              <a:defRPr/>
            </a:pPr>
            <a:endParaRPr lang="en-US" b="1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5303669" y="3246260"/>
            <a:ext cx="2952327" cy="500063"/>
          </a:xfrm>
          <a:prstGeom prst="rect">
            <a:avLst/>
          </a:prstGeom>
          <a:solidFill>
            <a:srgbClr val="FBBC8D"/>
          </a:solidFill>
          <a:ln>
            <a:solidFill>
              <a:srgbClr val="BA53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 smtClean="0"/>
          </a:p>
          <a:p>
            <a:pPr>
              <a:defRPr/>
            </a:pPr>
            <a:r>
              <a:rPr lang="en-US" b="1" dirty="0" smtClean="0">
                <a:solidFill>
                  <a:srgbClr val="000066"/>
                </a:solidFill>
              </a:rPr>
              <a:t>  Internships</a:t>
            </a:r>
          </a:p>
          <a:p>
            <a:pPr algn="ctr">
              <a:defRPr/>
            </a:pPr>
            <a:endParaRPr lang="en-US" b="1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4430185" y="2718815"/>
            <a:ext cx="750227" cy="20960"/>
          </a:xfrm>
          <a:prstGeom prst="straightConnector1">
            <a:avLst/>
          </a:prstGeom>
          <a:ln w="57150">
            <a:solidFill>
              <a:srgbClr val="BA530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429831" y="3496290"/>
            <a:ext cx="725199" cy="1"/>
          </a:xfrm>
          <a:prstGeom prst="straightConnector1">
            <a:avLst/>
          </a:prstGeom>
          <a:ln w="57150">
            <a:solidFill>
              <a:srgbClr val="BA530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447459" y="4255095"/>
            <a:ext cx="732953" cy="0"/>
          </a:xfrm>
          <a:prstGeom prst="straightConnector1">
            <a:avLst/>
          </a:prstGeom>
          <a:ln w="57150">
            <a:solidFill>
              <a:srgbClr val="BA530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430185" y="1997225"/>
            <a:ext cx="63011" cy="3122442"/>
          </a:xfrm>
          <a:prstGeom prst="line">
            <a:avLst/>
          </a:prstGeom>
          <a:ln w="57150">
            <a:solidFill>
              <a:srgbClr val="BA53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121405" y="3781499"/>
            <a:ext cx="1308780" cy="1"/>
          </a:xfrm>
          <a:prstGeom prst="straightConnector1">
            <a:avLst/>
          </a:prstGeom>
          <a:ln w="57150">
            <a:solidFill>
              <a:srgbClr val="BA5306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 bwMode="auto">
          <a:xfrm>
            <a:off x="5336585" y="1737034"/>
            <a:ext cx="3051838" cy="500063"/>
          </a:xfrm>
          <a:prstGeom prst="rect">
            <a:avLst/>
          </a:prstGeom>
          <a:solidFill>
            <a:srgbClr val="FBBC8D"/>
          </a:solidFill>
          <a:ln>
            <a:solidFill>
              <a:srgbClr val="BA53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/>
          </a:p>
          <a:p>
            <a:pPr>
              <a:defRPr/>
            </a:pPr>
            <a:r>
              <a:rPr lang="en-US" b="1" dirty="0" smtClean="0">
                <a:solidFill>
                  <a:srgbClr val="000066"/>
                </a:solidFill>
              </a:rPr>
              <a:t>  Learnerships</a:t>
            </a:r>
          </a:p>
          <a:p>
            <a:pPr>
              <a:defRPr/>
            </a:pPr>
            <a:endParaRPr lang="en-US" b="1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5351396" y="4005064"/>
            <a:ext cx="3051838" cy="500063"/>
          </a:xfrm>
          <a:prstGeom prst="rect">
            <a:avLst/>
          </a:prstGeom>
          <a:solidFill>
            <a:srgbClr val="FBBC8D"/>
          </a:solidFill>
          <a:ln>
            <a:solidFill>
              <a:srgbClr val="BA53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/>
          </a:p>
          <a:p>
            <a:pPr>
              <a:defRPr/>
            </a:pPr>
            <a:r>
              <a:rPr lang="en-US" b="1" dirty="0" smtClean="0">
                <a:solidFill>
                  <a:srgbClr val="000066"/>
                </a:solidFill>
              </a:rPr>
              <a:t>  Skills Programmes</a:t>
            </a:r>
            <a:endParaRPr lang="en-US" b="1" dirty="0">
              <a:solidFill>
                <a:srgbClr val="000066"/>
              </a:solidFill>
            </a:endParaRPr>
          </a:p>
          <a:p>
            <a:pPr algn="ctr">
              <a:defRPr/>
            </a:pPr>
            <a:endParaRPr lang="en-US" b="1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442698" y="1997225"/>
            <a:ext cx="725199" cy="1"/>
          </a:xfrm>
          <a:prstGeom prst="straightConnector1">
            <a:avLst/>
          </a:prstGeom>
          <a:ln w="57150">
            <a:solidFill>
              <a:srgbClr val="BA530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461690" y="5119666"/>
            <a:ext cx="826206" cy="1"/>
          </a:xfrm>
          <a:prstGeom prst="straightConnector1">
            <a:avLst/>
          </a:prstGeom>
          <a:ln w="57150">
            <a:solidFill>
              <a:srgbClr val="BA530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89500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418073" y="2518699"/>
            <a:ext cx="3399700" cy="676603"/>
          </a:xfrm>
          <a:prstGeom prst="cube">
            <a:avLst>
              <a:gd name="adj" fmla="val 14503"/>
            </a:avLst>
          </a:prstGeom>
          <a:solidFill>
            <a:schemeClr val="accent5">
              <a:lumMod val="75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80000"/>
              </a:lnSpc>
              <a:spcAft>
                <a:spcPts val="0"/>
              </a:spcAft>
              <a:defRPr/>
            </a:pPr>
            <a:r>
              <a:rPr lang="en-ZA" b="1" dirty="0" smtClean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Work-Integrated Occupational Programmes</a:t>
            </a:r>
            <a:endParaRPr lang="en-US" sz="2400" b="1" dirty="0">
              <a:solidFill>
                <a:schemeClr val="bg1">
                  <a:lumMod val="95000"/>
                </a:schemeClr>
              </a:solidFill>
              <a:cs typeface="Arial" pitchFamily="34" charset="0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06189" y="3612454"/>
            <a:ext cx="3444683" cy="1512168"/>
          </a:xfrm>
          <a:prstGeom prst="cube">
            <a:avLst>
              <a:gd name="adj" fmla="val 19753"/>
            </a:avLst>
          </a:prstGeom>
          <a:solidFill>
            <a:srgbClr val="F99B55"/>
          </a:soli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spcAft>
                <a:spcPts val="0"/>
              </a:spcAft>
              <a:defRPr/>
            </a:pPr>
            <a:endParaRPr lang="en-ZA" sz="24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algn="ctr">
              <a:spcAft>
                <a:spcPts val="0"/>
              </a:spcAft>
              <a:defRPr/>
            </a:pPr>
            <a:r>
              <a:rPr lang="en-ZA" sz="2400" b="1" dirty="0" smtClean="0">
                <a:solidFill>
                  <a:schemeClr val="tx1"/>
                </a:solidFill>
                <a:cs typeface="Arial" pitchFamily="34" charset="0"/>
              </a:rPr>
              <a:t>Higher Education</a:t>
            </a:r>
            <a:endParaRPr lang="en-ZA" sz="2400" b="1" dirty="0">
              <a:solidFill>
                <a:schemeClr val="tx1"/>
              </a:solidFill>
              <a:cs typeface="Arial" pitchFamily="34" charset="0"/>
            </a:endParaRPr>
          </a:p>
          <a:p>
            <a:pPr algn="ctr">
              <a:spcAft>
                <a:spcPts val="1000"/>
              </a:spcAft>
              <a:defRPr/>
            </a:pPr>
            <a:endParaRPr lang="en-US" sz="17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373357" y="5394954"/>
            <a:ext cx="3399591" cy="720080"/>
          </a:xfrm>
          <a:prstGeom prst="cube">
            <a:avLst>
              <a:gd name="adj" fmla="val 13732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accent5"/>
            </a:solidFill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80000"/>
              </a:lnSpc>
              <a:spcAft>
                <a:spcPts val="0"/>
              </a:spcAft>
              <a:defRPr/>
            </a:pPr>
            <a:r>
              <a:rPr lang="en-ZA" b="1" dirty="0" smtClean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Informal Skills Acquisition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925874" y="332656"/>
            <a:ext cx="3430812" cy="553998"/>
          </a:xfrm>
          <a:prstGeom prst="rect">
            <a:avLst/>
          </a:prstGeom>
        </p:spPr>
        <p:txBody>
          <a:bodyPr wrap="none" anchor="t" anchorCtr="1">
            <a:spAutoFit/>
          </a:bodyPr>
          <a:lstStyle/>
          <a:p>
            <a:pPr algn="ctr">
              <a:defRPr/>
            </a:pPr>
            <a:r>
              <a:rPr lang="en-GB" sz="3000" b="1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itchFamily="34" charset="0"/>
                <a:ea typeface="+mj-ea"/>
                <a:cs typeface="+mj-cs"/>
              </a:rPr>
              <a:t>Higher Education</a:t>
            </a:r>
            <a:endParaRPr lang="en-ZA" sz="3000" b="1" dirty="0" smtClean="0"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418073" y="1585010"/>
            <a:ext cx="3399700" cy="676603"/>
          </a:xfrm>
          <a:prstGeom prst="cube">
            <a:avLst>
              <a:gd name="adj" fmla="val 14503"/>
            </a:avLst>
          </a:prstGeom>
          <a:solidFill>
            <a:schemeClr val="accent5">
              <a:lumMod val="75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80000"/>
              </a:lnSpc>
              <a:spcAft>
                <a:spcPts val="0"/>
              </a:spcAft>
              <a:defRPr/>
            </a:pPr>
            <a:r>
              <a:rPr lang="en-ZA" b="1" dirty="0" smtClean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Technical and Vocational Education and Training (TVET)</a:t>
            </a:r>
            <a:endParaRPr lang="en-US" sz="2400" b="1" dirty="0">
              <a:solidFill>
                <a:schemeClr val="bg1">
                  <a:lumMod val="95000"/>
                </a:schemeClr>
              </a:solidFill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335377" y="3112391"/>
            <a:ext cx="2951942" cy="500063"/>
          </a:xfrm>
          <a:prstGeom prst="rect">
            <a:avLst/>
          </a:prstGeom>
          <a:solidFill>
            <a:srgbClr val="F99B55"/>
          </a:solidFill>
          <a:ln>
            <a:solidFill>
              <a:srgbClr val="BA53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/>
          </a:p>
          <a:p>
            <a:pPr>
              <a:defRPr/>
            </a:pPr>
            <a:r>
              <a:rPr lang="en-US" b="1" dirty="0" smtClean="0">
                <a:solidFill>
                  <a:srgbClr val="000066"/>
                </a:solidFill>
              </a:rPr>
              <a:t>Universities</a:t>
            </a:r>
            <a:endParaRPr lang="en-US" b="1" dirty="0">
              <a:solidFill>
                <a:srgbClr val="000066"/>
              </a:solidFill>
            </a:endParaRPr>
          </a:p>
          <a:p>
            <a:pPr algn="ctr">
              <a:defRPr/>
            </a:pPr>
            <a:endParaRPr lang="en-US" b="1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5362406" y="4054394"/>
            <a:ext cx="2924913" cy="500063"/>
          </a:xfrm>
          <a:prstGeom prst="rect">
            <a:avLst/>
          </a:prstGeom>
          <a:solidFill>
            <a:srgbClr val="F99B55"/>
          </a:solidFill>
          <a:ln>
            <a:solidFill>
              <a:srgbClr val="BA53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/>
          </a:p>
          <a:p>
            <a:pPr>
              <a:defRPr/>
            </a:pPr>
            <a:r>
              <a:rPr lang="en-US" b="1" dirty="0" smtClean="0">
                <a:solidFill>
                  <a:srgbClr val="000066"/>
                </a:solidFill>
              </a:rPr>
              <a:t>Universities </a:t>
            </a:r>
            <a:r>
              <a:rPr lang="en-US" b="1" dirty="0">
                <a:solidFill>
                  <a:srgbClr val="000066"/>
                </a:solidFill>
              </a:rPr>
              <a:t>of </a:t>
            </a:r>
            <a:r>
              <a:rPr lang="en-US" b="1" dirty="0" smtClean="0">
                <a:solidFill>
                  <a:srgbClr val="000066"/>
                </a:solidFill>
              </a:rPr>
              <a:t>Technology</a:t>
            </a:r>
          </a:p>
          <a:p>
            <a:pPr algn="ctr">
              <a:defRPr/>
            </a:pPr>
            <a:endParaRPr lang="en-US" b="1" dirty="0"/>
          </a:p>
        </p:txBody>
      </p:sp>
      <p:sp>
        <p:nvSpPr>
          <p:cNvPr id="29" name="Rectangle 28"/>
          <p:cNvSpPr/>
          <p:nvPr/>
        </p:nvSpPr>
        <p:spPr bwMode="auto">
          <a:xfrm>
            <a:off x="5375878" y="4937910"/>
            <a:ext cx="2911442" cy="601158"/>
          </a:xfrm>
          <a:prstGeom prst="rect">
            <a:avLst/>
          </a:prstGeom>
          <a:solidFill>
            <a:srgbClr val="F99B55"/>
          </a:solidFill>
          <a:ln>
            <a:solidFill>
              <a:srgbClr val="BA53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/>
          </a:p>
          <a:p>
            <a:pPr>
              <a:defRPr/>
            </a:pPr>
            <a:r>
              <a:rPr lang="en-US" b="1" dirty="0" smtClean="0">
                <a:solidFill>
                  <a:srgbClr val="000066"/>
                </a:solidFill>
              </a:rPr>
              <a:t>Occupation-Focused </a:t>
            </a:r>
            <a:r>
              <a:rPr lang="en-US" b="1" dirty="0">
                <a:solidFill>
                  <a:srgbClr val="000066"/>
                </a:solidFill>
              </a:rPr>
              <a:t>T</a:t>
            </a:r>
            <a:r>
              <a:rPr lang="en-US" b="1" dirty="0" smtClean="0">
                <a:solidFill>
                  <a:srgbClr val="000066"/>
                </a:solidFill>
              </a:rPr>
              <a:t>raining</a:t>
            </a:r>
          </a:p>
          <a:p>
            <a:pPr algn="ctr">
              <a:defRPr/>
            </a:pPr>
            <a:endParaRPr lang="en-US" b="1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4612180" y="3331826"/>
            <a:ext cx="750227" cy="20960"/>
          </a:xfrm>
          <a:prstGeom prst="straightConnector1">
            <a:avLst/>
          </a:prstGeom>
          <a:ln w="57150">
            <a:solidFill>
              <a:srgbClr val="BA530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646801" y="4296546"/>
            <a:ext cx="725199" cy="1"/>
          </a:xfrm>
          <a:prstGeom prst="straightConnector1">
            <a:avLst/>
          </a:prstGeom>
          <a:ln w="57150">
            <a:solidFill>
              <a:srgbClr val="BA530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612180" y="3370364"/>
            <a:ext cx="63011" cy="1868125"/>
          </a:xfrm>
          <a:prstGeom prst="line">
            <a:avLst/>
          </a:prstGeom>
          <a:ln w="57150">
            <a:solidFill>
              <a:srgbClr val="BA53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788677" y="4304426"/>
            <a:ext cx="823503" cy="0"/>
          </a:xfrm>
          <a:prstGeom prst="straightConnector1">
            <a:avLst/>
          </a:prstGeom>
          <a:ln w="57150">
            <a:solidFill>
              <a:srgbClr val="BA5306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642925" y="5238489"/>
            <a:ext cx="732953" cy="0"/>
          </a:xfrm>
          <a:prstGeom prst="straightConnector1">
            <a:avLst/>
          </a:prstGeom>
          <a:ln w="57150">
            <a:solidFill>
              <a:srgbClr val="BA530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77007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567671" y="332656"/>
            <a:ext cx="6820753" cy="553998"/>
          </a:xfrm>
          <a:prstGeom prst="rect">
            <a:avLst/>
          </a:prstGeom>
        </p:spPr>
        <p:txBody>
          <a:bodyPr wrap="square" anchor="t" anchorCtr="1">
            <a:spAutoFit/>
          </a:bodyPr>
          <a:lstStyle/>
          <a:p>
            <a:pPr algn="ctr">
              <a:defRPr/>
            </a:pPr>
            <a:r>
              <a:rPr lang="en-GB" sz="3000" b="1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itchFamily="34" charset="0"/>
                <a:ea typeface="+mj-ea"/>
                <a:cs typeface="+mj-cs"/>
              </a:rPr>
              <a:t>Informal Skills Acquisition</a:t>
            </a:r>
            <a:endParaRPr lang="en-ZA" sz="3000" b="1" dirty="0" smtClean="0"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02038" y="3937298"/>
            <a:ext cx="2793385" cy="1700763"/>
          </a:xfrm>
          <a:prstGeom prst="cube">
            <a:avLst>
              <a:gd name="adj" fmla="val 19753"/>
            </a:avLst>
          </a:prstGeom>
          <a:solidFill>
            <a:srgbClr val="C55807"/>
          </a:solidFill>
          <a:ln>
            <a:solidFill>
              <a:schemeClr val="accent5"/>
            </a:solidFill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80000"/>
              </a:lnSpc>
              <a:spcAft>
                <a:spcPts val="0"/>
              </a:spcAft>
              <a:defRPr/>
            </a:pPr>
            <a:endParaRPr lang="en-ZA" sz="24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defRPr/>
            </a:pPr>
            <a:r>
              <a:rPr lang="en-ZA" sz="2400" b="1" dirty="0" smtClean="0">
                <a:solidFill>
                  <a:schemeClr val="tx1"/>
                </a:solidFill>
                <a:cs typeface="Arial" pitchFamily="34" charset="0"/>
              </a:rPr>
              <a:t>Informal </a:t>
            </a:r>
            <a:r>
              <a:rPr lang="en-ZA" sz="2400" b="1" dirty="0">
                <a:solidFill>
                  <a:schemeClr val="tx1"/>
                </a:solidFill>
                <a:cs typeface="Arial" pitchFamily="34" charset="0"/>
              </a:rPr>
              <a:t>Skills </a:t>
            </a:r>
            <a:r>
              <a:rPr lang="en-ZA" sz="2400" b="1" dirty="0" smtClean="0">
                <a:solidFill>
                  <a:schemeClr val="tx1"/>
                </a:solidFill>
                <a:cs typeface="Arial" pitchFamily="34" charset="0"/>
              </a:rPr>
              <a:t>Acquisition</a:t>
            </a:r>
            <a:endParaRPr lang="en-ZA" sz="24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2" name="AutoShape 3"/>
          <p:cNvSpPr>
            <a:spLocks noChangeArrowheads="1"/>
          </p:cNvSpPr>
          <p:nvPr/>
        </p:nvSpPr>
        <p:spPr bwMode="auto">
          <a:xfrm>
            <a:off x="302038" y="3161622"/>
            <a:ext cx="2977869" cy="504056"/>
          </a:xfrm>
          <a:prstGeom prst="cube">
            <a:avLst>
              <a:gd name="adj" fmla="val 14503"/>
            </a:avLst>
          </a:prstGeom>
          <a:solidFill>
            <a:schemeClr val="accent5">
              <a:lumMod val="75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80000"/>
              </a:lnSpc>
              <a:spcAft>
                <a:spcPts val="0"/>
              </a:spcAft>
              <a:defRPr/>
            </a:pPr>
            <a:r>
              <a:rPr lang="en-ZA" b="1" dirty="0" smtClean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Higher Education</a:t>
            </a:r>
            <a:endParaRPr lang="en-US" sz="2400" b="1" dirty="0">
              <a:solidFill>
                <a:schemeClr val="bg1">
                  <a:lumMod val="95000"/>
                </a:schemeClr>
              </a:solidFill>
              <a:cs typeface="Arial" pitchFamily="34" charset="0"/>
            </a:endParaRPr>
          </a:p>
        </p:txBody>
      </p:sp>
      <p:sp>
        <p:nvSpPr>
          <p:cNvPr id="33" name="AutoShape 3"/>
          <p:cNvSpPr>
            <a:spLocks noChangeArrowheads="1"/>
          </p:cNvSpPr>
          <p:nvPr/>
        </p:nvSpPr>
        <p:spPr bwMode="auto">
          <a:xfrm>
            <a:off x="395349" y="1602309"/>
            <a:ext cx="2970945" cy="504056"/>
          </a:xfrm>
          <a:prstGeom prst="cube">
            <a:avLst>
              <a:gd name="adj" fmla="val 14503"/>
            </a:avLst>
          </a:prstGeom>
          <a:solidFill>
            <a:schemeClr val="accent5">
              <a:lumMod val="75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80000"/>
              </a:lnSpc>
              <a:spcAft>
                <a:spcPts val="0"/>
              </a:spcAft>
              <a:defRPr/>
            </a:pPr>
            <a:r>
              <a:rPr lang="en-ZA" b="1" dirty="0" smtClean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TVET</a:t>
            </a:r>
            <a:endParaRPr lang="en-US" sz="2400" b="1" dirty="0">
              <a:solidFill>
                <a:schemeClr val="bg1">
                  <a:lumMod val="95000"/>
                </a:schemeClr>
              </a:solidFill>
              <a:cs typeface="Arial" pitchFamily="34" charset="0"/>
            </a:endParaRPr>
          </a:p>
        </p:txBody>
      </p:sp>
      <p:sp>
        <p:nvSpPr>
          <p:cNvPr id="34" name="AutoShape 3"/>
          <p:cNvSpPr>
            <a:spLocks noChangeArrowheads="1"/>
          </p:cNvSpPr>
          <p:nvPr/>
        </p:nvSpPr>
        <p:spPr bwMode="auto">
          <a:xfrm>
            <a:off x="395348" y="2319262"/>
            <a:ext cx="2952515" cy="677689"/>
          </a:xfrm>
          <a:prstGeom prst="cube">
            <a:avLst>
              <a:gd name="adj" fmla="val 14503"/>
            </a:avLst>
          </a:prstGeom>
          <a:solidFill>
            <a:schemeClr val="accent5">
              <a:lumMod val="75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80000"/>
              </a:lnSpc>
              <a:spcAft>
                <a:spcPts val="0"/>
              </a:spcAft>
              <a:defRPr/>
            </a:pPr>
            <a:r>
              <a:rPr lang="en-ZA" b="1" dirty="0" smtClean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Work-Integrated Occupational Programmes</a:t>
            </a:r>
            <a:endParaRPr lang="en-US" sz="2400" b="1" dirty="0">
              <a:solidFill>
                <a:schemeClr val="bg1">
                  <a:lumMod val="95000"/>
                </a:schemeClr>
              </a:solidFill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610986" y="3587585"/>
            <a:ext cx="4200472" cy="699426"/>
          </a:xfrm>
          <a:prstGeom prst="rect">
            <a:avLst/>
          </a:prstGeom>
          <a:solidFill>
            <a:srgbClr val="C55807"/>
          </a:solidFill>
          <a:ln>
            <a:solidFill>
              <a:srgbClr val="BA53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b="1" dirty="0" smtClean="0">
                <a:solidFill>
                  <a:srgbClr val="000066"/>
                </a:solidFill>
              </a:rPr>
              <a:t>Work Experience </a:t>
            </a:r>
            <a:r>
              <a:rPr lang="en-US" sz="2000" b="1" i="1" dirty="0" smtClean="0">
                <a:solidFill>
                  <a:srgbClr val="000066"/>
                </a:solidFill>
              </a:rPr>
              <a:t>(EPWP/CWP, On-the-Job Training &amp; Volunteering)</a:t>
            </a:r>
            <a:endParaRPr lang="en-US" sz="2000" b="1" i="1" dirty="0">
              <a:solidFill>
                <a:srgbClr val="000066"/>
              </a:solidFill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635642" y="2674911"/>
            <a:ext cx="4200472" cy="644079"/>
          </a:xfrm>
          <a:prstGeom prst="rect">
            <a:avLst/>
          </a:prstGeom>
          <a:solidFill>
            <a:srgbClr val="C55807"/>
          </a:solidFill>
          <a:ln>
            <a:solidFill>
              <a:srgbClr val="BA53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b="1" dirty="0">
                <a:solidFill>
                  <a:srgbClr val="000066"/>
                </a:solidFill>
              </a:rPr>
              <a:t>Community Colleges </a:t>
            </a:r>
            <a:r>
              <a:rPr lang="en-US" sz="2000" b="1" i="1" dirty="0">
                <a:solidFill>
                  <a:srgbClr val="000066"/>
                </a:solidFill>
              </a:rPr>
              <a:t>(Public Adult Learning Centres) 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3939557" y="2990798"/>
            <a:ext cx="731247" cy="6153"/>
          </a:xfrm>
          <a:prstGeom prst="straightConnector1">
            <a:avLst/>
          </a:prstGeom>
          <a:ln w="57150">
            <a:solidFill>
              <a:srgbClr val="BA530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16" idx="1"/>
          </p:cNvCxnSpPr>
          <p:nvPr/>
        </p:nvCxnSpPr>
        <p:spPr>
          <a:xfrm>
            <a:off x="4018719" y="3937298"/>
            <a:ext cx="592267" cy="0"/>
          </a:xfrm>
          <a:prstGeom prst="straightConnector1">
            <a:avLst/>
          </a:prstGeom>
          <a:ln w="57150">
            <a:solidFill>
              <a:srgbClr val="BA530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939557" y="4813775"/>
            <a:ext cx="665251" cy="0"/>
          </a:xfrm>
          <a:prstGeom prst="straightConnector1">
            <a:avLst/>
          </a:prstGeom>
          <a:ln w="57150">
            <a:solidFill>
              <a:srgbClr val="BA530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 bwMode="auto">
          <a:xfrm>
            <a:off x="4681146" y="5529296"/>
            <a:ext cx="4139800" cy="504056"/>
          </a:xfrm>
          <a:prstGeom prst="rect">
            <a:avLst/>
          </a:prstGeom>
          <a:solidFill>
            <a:srgbClr val="C55807"/>
          </a:solidFill>
          <a:ln>
            <a:solidFill>
              <a:srgbClr val="BA53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/>
          </a:p>
          <a:p>
            <a:pPr>
              <a:defRPr/>
            </a:pPr>
            <a:r>
              <a:rPr lang="en-US" sz="2000" b="1" dirty="0" smtClean="0">
                <a:solidFill>
                  <a:srgbClr val="000066"/>
                </a:solidFill>
              </a:rPr>
              <a:t>Free programmes: Internet courses</a:t>
            </a:r>
          </a:p>
          <a:p>
            <a:pPr algn="ctr">
              <a:defRPr/>
            </a:pPr>
            <a:endParaRPr lang="en-US" b="1" dirty="0"/>
          </a:p>
        </p:txBody>
      </p:sp>
      <p:cxnSp>
        <p:nvCxnSpPr>
          <p:cNvPr id="43" name="Straight Arrow Connector 42"/>
          <p:cNvCxnSpPr>
            <a:endCxn id="42" idx="1"/>
          </p:cNvCxnSpPr>
          <p:nvPr/>
        </p:nvCxnSpPr>
        <p:spPr>
          <a:xfrm>
            <a:off x="3990165" y="5781324"/>
            <a:ext cx="690981" cy="0"/>
          </a:xfrm>
          <a:prstGeom prst="straightConnector1">
            <a:avLst/>
          </a:prstGeom>
          <a:ln w="57150">
            <a:solidFill>
              <a:srgbClr val="BA530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961611" y="2990798"/>
            <a:ext cx="57108" cy="2790526"/>
          </a:xfrm>
          <a:prstGeom prst="line">
            <a:avLst/>
          </a:prstGeom>
          <a:ln w="57150">
            <a:solidFill>
              <a:srgbClr val="BA53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095423" y="4813554"/>
            <a:ext cx="943394" cy="14310"/>
          </a:xfrm>
          <a:prstGeom prst="straightConnector1">
            <a:avLst/>
          </a:prstGeom>
          <a:ln w="57150">
            <a:solidFill>
              <a:srgbClr val="BA5306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 bwMode="auto">
          <a:xfrm>
            <a:off x="4615178" y="4625046"/>
            <a:ext cx="4170136" cy="504055"/>
          </a:xfrm>
          <a:prstGeom prst="rect">
            <a:avLst/>
          </a:prstGeom>
          <a:solidFill>
            <a:srgbClr val="C55807"/>
          </a:solidFill>
          <a:ln>
            <a:solidFill>
              <a:srgbClr val="BA53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b="1" dirty="0" smtClean="0">
                <a:solidFill>
                  <a:srgbClr val="000066"/>
                </a:solidFill>
              </a:rPr>
              <a:t>Informal Short Courses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437364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8682930" cy="1012974"/>
          </a:xfrm>
        </p:spPr>
        <p:txBody>
          <a:bodyPr>
            <a:normAutofit/>
          </a:bodyPr>
          <a:lstStyle/>
          <a:p>
            <a:r>
              <a:rPr lang="en-ZA" dirty="0" smtClean="0"/>
              <a:t>Work-Integrated Occupational Programmes:</a:t>
            </a:r>
            <a:br>
              <a:rPr lang="en-ZA" dirty="0" smtClean="0"/>
            </a:br>
            <a:r>
              <a:rPr lang="en-ZA" i="1" dirty="0" smtClean="0"/>
              <a:t>1. Learnerships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7992888" cy="4968552"/>
          </a:xfrm>
        </p:spPr>
        <p:txBody>
          <a:bodyPr/>
          <a:lstStyle/>
          <a:p>
            <a:pPr marL="533400" indent="-450850"/>
            <a:r>
              <a:rPr lang="en-ZA" sz="2800" dirty="0" smtClean="0"/>
              <a:t>What is a learnership?</a:t>
            </a:r>
          </a:p>
          <a:p>
            <a:pPr marL="808038" lvl="1" indent="-450850"/>
            <a:r>
              <a:rPr lang="en-ZA" dirty="0" smtClean="0"/>
              <a:t>Description</a:t>
            </a:r>
            <a:r>
              <a:rPr lang="en-ZA" sz="2800" dirty="0" smtClean="0"/>
              <a:t> with examples</a:t>
            </a:r>
          </a:p>
          <a:p>
            <a:pPr marL="533400" indent="-450850"/>
            <a:r>
              <a:rPr lang="en-ZA" sz="2800" dirty="0" smtClean="0"/>
              <a:t>Why choose a learnership?</a:t>
            </a:r>
          </a:p>
          <a:p>
            <a:pPr marL="533400" indent="-450850"/>
            <a:r>
              <a:rPr lang="en-ZA" sz="2800" dirty="0" smtClean="0"/>
              <a:t>How does a learnership work?</a:t>
            </a:r>
          </a:p>
          <a:p>
            <a:pPr marL="533400" indent="-450850"/>
            <a:r>
              <a:rPr lang="en-ZA" sz="2800" dirty="0" smtClean="0"/>
              <a:t>How to I get into a learnership?</a:t>
            </a:r>
          </a:p>
          <a:p>
            <a:pPr marL="533400" indent="-450850"/>
            <a:r>
              <a:rPr lang="en-ZA" sz="2800" dirty="0" smtClean="0"/>
              <a:t>Financial arrangements</a:t>
            </a:r>
          </a:p>
          <a:p>
            <a:pPr marL="533400" indent="-450850"/>
            <a:r>
              <a:rPr lang="en-ZA" sz="2800" dirty="0" smtClean="0"/>
              <a:t>List of SETAs with contact details</a:t>
            </a:r>
          </a:p>
          <a:p>
            <a:pPr marL="533400" indent="-450850"/>
            <a:r>
              <a:rPr lang="en-ZA" sz="2800" dirty="0" smtClean="0"/>
              <a:t>Training providers that offer learnerships</a:t>
            </a:r>
          </a:p>
          <a:p>
            <a:pPr marL="808038" lvl="1" indent="-450850"/>
            <a:r>
              <a:rPr lang="en-ZA" dirty="0" smtClean="0"/>
              <a:t>Note: Use merSETA &amp; selected SETA case studies and guidelines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0863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8682930" cy="1012974"/>
          </a:xfrm>
        </p:spPr>
        <p:txBody>
          <a:bodyPr>
            <a:normAutofit/>
          </a:bodyPr>
          <a:lstStyle/>
          <a:p>
            <a:r>
              <a:rPr lang="en-ZA" dirty="0" smtClean="0"/>
              <a:t>Work-Integrated Occupational Programmes:</a:t>
            </a:r>
            <a:br>
              <a:rPr lang="en-ZA" dirty="0" smtClean="0"/>
            </a:br>
            <a:r>
              <a:rPr lang="en-ZA" i="1" dirty="0" smtClean="0"/>
              <a:t>2. Apprenticeships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12776"/>
            <a:ext cx="7992888" cy="4896544"/>
          </a:xfrm>
        </p:spPr>
        <p:txBody>
          <a:bodyPr/>
          <a:lstStyle/>
          <a:p>
            <a:pPr marL="533400" indent="-450850"/>
            <a:r>
              <a:rPr lang="en-ZA" dirty="0" smtClean="0"/>
              <a:t>What is an apprenticeship?</a:t>
            </a:r>
          </a:p>
          <a:p>
            <a:pPr marL="808038" lvl="1" indent="-450850">
              <a:spcBef>
                <a:spcPts val="250"/>
              </a:spcBef>
            </a:pPr>
            <a:r>
              <a:rPr lang="en-ZA" dirty="0" smtClean="0"/>
              <a:t>Examples and reference to list of registered trades</a:t>
            </a:r>
          </a:p>
          <a:p>
            <a:pPr marL="533400" indent="-450850"/>
            <a:r>
              <a:rPr lang="en-ZA" dirty="0" smtClean="0"/>
              <a:t>Why choose </a:t>
            </a:r>
            <a:r>
              <a:rPr lang="en-ZA" dirty="0"/>
              <a:t>an apprenticeship?</a:t>
            </a:r>
          </a:p>
          <a:p>
            <a:pPr marL="533400" indent="-450850"/>
            <a:r>
              <a:rPr lang="en-ZA" dirty="0" smtClean="0"/>
              <a:t>How does </a:t>
            </a:r>
            <a:r>
              <a:rPr lang="en-ZA" dirty="0"/>
              <a:t>an </a:t>
            </a:r>
            <a:r>
              <a:rPr lang="en-ZA" dirty="0" smtClean="0"/>
              <a:t>apprenticeship work?</a:t>
            </a:r>
          </a:p>
          <a:p>
            <a:pPr marL="533400" indent="-450850"/>
            <a:r>
              <a:rPr lang="en-ZA" dirty="0" smtClean="0"/>
              <a:t>How to I get into </a:t>
            </a:r>
            <a:r>
              <a:rPr lang="en-ZA" dirty="0"/>
              <a:t>an </a:t>
            </a:r>
            <a:r>
              <a:rPr lang="en-ZA" dirty="0" smtClean="0"/>
              <a:t>apprenticeship?</a:t>
            </a:r>
          </a:p>
          <a:p>
            <a:pPr marL="808038" lvl="1" indent="-450850">
              <a:spcBef>
                <a:spcPts val="250"/>
              </a:spcBef>
            </a:pPr>
            <a:r>
              <a:rPr lang="en-ZA" dirty="0" smtClean="0"/>
              <a:t>Trade test and registration (also RPL)</a:t>
            </a:r>
          </a:p>
          <a:p>
            <a:pPr marL="808038" lvl="1" indent="-450850">
              <a:spcBef>
                <a:spcPts val="250"/>
              </a:spcBef>
            </a:pPr>
            <a:r>
              <a:rPr lang="en-ZA" dirty="0" smtClean="0"/>
              <a:t>National Artisan Moderating Body (NAMD)</a:t>
            </a:r>
          </a:p>
          <a:p>
            <a:pPr marL="533400" indent="-450850"/>
            <a:r>
              <a:rPr lang="en-ZA" dirty="0" smtClean="0"/>
              <a:t>Financial arrangements</a:t>
            </a:r>
          </a:p>
          <a:p>
            <a:pPr marL="533400" indent="-450850"/>
            <a:r>
              <a:rPr lang="en-ZA" dirty="0" smtClean="0"/>
              <a:t>List of SETAs with contact details</a:t>
            </a:r>
          </a:p>
          <a:p>
            <a:pPr marL="533400" indent="-450850"/>
            <a:r>
              <a:rPr lang="en-ZA" dirty="0" smtClean="0"/>
              <a:t>Training providers that offer learnerships</a:t>
            </a:r>
          </a:p>
          <a:p>
            <a:pPr marL="808038" lvl="1" indent="-450850"/>
            <a:r>
              <a:rPr lang="en-ZA" dirty="0"/>
              <a:t>Note: Use </a:t>
            </a:r>
            <a:r>
              <a:rPr lang="en-ZA" dirty="0" smtClean="0"/>
              <a:t>merSETA </a:t>
            </a:r>
            <a:r>
              <a:rPr lang="en-ZA" dirty="0"/>
              <a:t>case studies and guidelines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92018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  <a:solidFill>
            <a:srgbClr val="0066CC"/>
          </a:solidFill>
        </p:spPr>
        <p:txBody>
          <a:bodyPr>
            <a:normAutofit/>
          </a:bodyPr>
          <a:lstStyle/>
          <a:p>
            <a:r>
              <a:rPr lang="en-ZA" dirty="0" smtClean="0"/>
              <a:t>Work-Integrated Occupational Programmes:</a:t>
            </a:r>
            <a:br>
              <a:rPr lang="en-ZA" dirty="0" smtClean="0"/>
            </a:br>
            <a:r>
              <a:rPr lang="en-ZA" sz="2600" i="1" dirty="0"/>
              <a:t>3. Internships </a:t>
            </a:r>
            <a:r>
              <a:rPr lang="en-ZA" sz="2600" i="1" dirty="0" smtClean="0"/>
              <a:t>&amp;  4. Occupation-focused training </a:t>
            </a:r>
            <a:endParaRPr lang="en-GB" sz="2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556792"/>
            <a:ext cx="7992888" cy="4968552"/>
          </a:xfrm>
        </p:spPr>
        <p:txBody>
          <a:bodyPr/>
          <a:lstStyle/>
          <a:p>
            <a:pPr marL="533400" indent="-450850">
              <a:spcBef>
                <a:spcPts val="300"/>
              </a:spcBef>
            </a:pPr>
            <a:r>
              <a:rPr lang="en-ZA" sz="3200" dirty="0" smtClean="0"/>
              <a:t>Internships</a:t>
            </a:r>
          </a:p>
          <a:p>
            <a:pPr marL="808038" lvl="1" indent="-450850">
              <a:spcBef>
                <a:spcPts val="300"/>
              </a:spcBef>
            </a:pPr>
            <a:r>
              <a:rPr lang="en-ZA" sz="2800" dirty="0" smtClean="0"/>
              <a:t>Two types: </a:t>
            </a:r>
          </a:p>
          <a:p>
            <a:pPr marL="1054100" lvl="2" indent="-450850">
              <a:spcBef>
                <a:spcPts val="100"/>
              </a:spcBef>
            </a:pPr>
            <a:r>
              <a:rPr lang="en-ZA" dirty="0" smtClean="0">
                <a:solidFill>
                  <a:schemeClr val="bg1"/>
                </a:solidFill>
              </a:rPr>
              <a:t>Part of qualification requirements </a:t>
            </a:r>
          </a:p>
          <a:p>
            <a:pPr marL="1054100" lvl="2" indent="-450850">
              <a:spcBef>
                <a:spcPts val="100"/>
              </a:spcBef>
            </a:pPr>
            <a:r>
              <a:rPr lang="en-ZA" dirty="0" smtClean="0">
                <a:solidFill>
                  <a:schemeClr val="bg1"/>
                </a:solidFill>
              </a:rPr>
              <a:t>Mainly work experience</a:t>
            </a:r>
          </a:p>
          <a:p>
            <a:pPr marL="808038" lvl="1" indent="-450850">
              <a:spcBef>
                <a:spcPts val="100"/>
              </a:spcBef>
            </a:pPr>
            <a:r>
              <a:rPr lang="en-ZA" sz="2800" dirty="0" smtClean="0"/>
              <a:t>How does an internship work?</a:t>
            </a:r>
          </a:p>
          <a:p>
            <a:pPr marL="808038" lvl="1" indent="-450850">
              <a:spcBef>
                <a:spcPts val="100"/>
              </a:spcBef>
            </a:pPr>
            <a:r>
              <a:rPr lang="en-ZA" sz="2800" dirty="0" smtClean="0"/>
              <a:t>What are the benefits?</a:t>
            </a:r>
          </a:p>
          <a:p>
            <a:pPr marL="808038" lvl="1" indent="-450850">
              <a:spcBef>
                <a:spcPts val="100"/>
              </a:spcBef>
            </a:pPr>
            <a:r>
              <a:rPr lang="en-ZA" sz="2800" dirty="0" smtClean="0"/>
              <a:t>How to get into an internship?</a:t>
            </a:r>
          </a:p>
          <a:p>
            <a:pPr marL="533400" indent="-450850">
              <a:spcBef>
                <a:spcPts val="300"/>
              </a:spcBef>
            </a:pPr>
            <a:r>
              <a:rPr lang="en-ZA" sz="3200" dirty="0" smtClean="0"/>
              <a:t>Other occupation-focused training</a:t>
            </a:r>
          </a:p>
          <a:p>
            <a:pPr marL="808038" lvl="1" indent="-450850">
              <a:spcBef>
                <a:spcPts val="100"/>
              </a:spcBef>
            </a:pPr>
            <a:r>
              <a:rPr lang="en-ZA" sz="2800" dirty="0" smtClean="0"/>
              <a:t>E.g. nursing, agricultural, teacher &amp; police training colleges </a:t>
            </a:r>
          </a:p>
          <a:p>
            <a:pPr marL="1054100" lvl="2" indent="-450850">
              <a:spcBef>
                <a:spcPts val="100"/>
              </a:spcBef>
            </a:pPr>
            <a:r>
              <a:rPr lang="en-ZA" dirty="0" smtClean="0">
                <a:solidFill>
                  <a:schemeClr val="bg1"/>
                </a:solidFill>
              </a:rPr>
              <a:t>(Also to be included under Higher Education)</a:t>
            </a:r>
          </a:p>
        </p:txBody>
      </p:sp>
    </p:spTree>
    <p:extLst>
      <p:ext uri="{BB962C8B-B14F-4D97-AF65-F5344CB8AC3E}">
        <p14:creationId xmlns:p14="http://schemas.microsoft.com/office/powerpoint/2010/main" val="39433425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WSP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u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WSP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u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14950</TotalTime>
  <Words>762</Words>
  <Application>Microsoft Office PowerPoint</Application>
  <PresentationFormat>On-screen Show (4:3)</PresentationFormat>
  <Paragraphs>175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1_WSP</vt:lpstr>
      <vt:lpstr>2_WSP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Work-Integrated Occupational Programmes: 1. Learnerships</vt:lpstr>
      <vt:lpstr>Work-Integrated Occupational Programmes: 2. Apprenticeships</vt:lpstr>
      <vt:lpstr>Work-Integrated Occupational Programmes: 3. Internships &amp;  4. Occupation-focused training </vt:lpstr>
      <vt:lpstr>Work-Integrated Occupational Programmes: 5. Skills Programmes</vt:lpstr>
      <vt:lpstr>Informal Skills Acquisition 1. Community Colleges &amp; 2. Informal short courses</vt:lpstr>
      <vt:lpstr>Informal Skills Acquisition: 3. Work Experience &amp;  4. Free programmes</vt:lpstr>
      <vt:lpstr>Strategies for Success  (Generic across the entire post-school pathway)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01396-38</dc:creator>
  <cp:lastModifiedBy>Benter Okelo</cp:lastModifiedBy>
  <cp:revision>676</cp:revision>
  <cp:lastPrinted>2015-05-11T05:56:52Z</cp:lastPrinted>
  <dcterms:created xsi:type="dcterms:W3CDTF">2009-05-25T09:37:16Z</dcterms:created>
  <dcterms:modified xsi:type="dcterms:W3CDTF">2015-08-21T06:28:02Z</dcterms:modified>
</cp:coreProperties>
</file>