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80" r:id="rId6"/>
    <p:sldId id="279" r:id="rId7"/>
    <p:sldId id="271" r:id="rId8"/>
    <p:sldId id="266" r:id="rId9"/>
    <p:sldId id="281" r:id="rId10"/>
    <p:sldId id="272" r:id="rId11"/>
    <p:sldId id="282" r:id="rId12"/>
    <p:sldId id="278" r:id="rId1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BCF"/>
          </a:solidFill>
        </a:fill>
      </a:tcStyle>
    </a:wholeTbl>
    <a:band2H>
      <a:tcTxStyle/>
      <a:tcStyle>
        <a:tcBdr/>
        <a:fill>
          <a:solidFill>
            <a:srgbClr val="E6E7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EF7"/>
          </a:solidFill>
        </a:fill>
      </a:tcStyle>
    </a:wholeTbl>
    <a:band2H>
      <a:tcTxStyle/>
      <a:tcStyle>
        <a:tcBdr/>
        <a:fill>
          <a:solidFill>
            <a:srgbClr val="E6EFFB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ECCB"/>
          </a:solidFill>
        </a:fill>
      </a:tcStyle>
    </a:wholeTbl>
    <a:band2H>
      <a:tcTxStyle/>
      <a:tcStyle>
        <a:tcBdr/>
        <a:fill>
          <a:solidFill>
            <a:srgbClr val="F1F6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BCF"/>
          </a:solidFill>
        </a:fill>
      </a:tcStyle>
    </a:wholeTbl>
    <a:band2H>
      <a:tcTxStyle/>
      <a:tcStyle>
        <a:tcBdr/>
        <a:fill>
          <a:solidFill>
            <a:srgbClr val="E6E7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2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D24C35-9A88-407E-932A-D0D4953F118A}" type="doc">
      <dgm:prSet loTypeId="urn:microsoft.com/office/officeart/2005/8/layout/chevron2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6885B4-E390-44F1-83DE-4EF68C379603}">
      <dgm:prSet phldrT="[Text]"/>
      <dgm:spPr/>
      <dgm:t>
        <a:bodyPr/>
        <a:lstStyle/>
        <a:p>
          <a:r>
            <a:rPr lang="en-US" dirty="0" smtClean="0"/>
            <a:t>Personal </a:t>
          </a:r>
          <a:endParaRPr lang="en-US" dirty="0"/>
        </a:p>
      </dgm:t>
    </dgm:pt>
    <dgm:pt modelId="{95E2258A-E715-4E2A-8EE4-02DA4059B9F0}" type="parTrans" cxnId="{14C9A6EF-F120-4521-AF69-51D534846468}">
      <dgm:prSet/>
      <dgm:spPr/>
      <dgm:t>
        <a:bodyPr/>
        <a:lstStyle/>
        <a:p>
          <a:endParaRPr lang="en-US"/>
        </a:p>
      </dgm:t>
    </dgm:pt>
    <dgm:pt modelId="{A04D79AB-B7BD-40D4-BBE9-AE088B8AB15F}" type="sibTrans" cxnId="{14C9A6EF-F120-4521-AF69-51D534846468}">
      <dgm:prSet/>
      <dgm:spPr/>
      <dgm:t>
        <a:bodyPr/>
        <a:lstStyle/>
        <a:p>
          <a:endParaRPr lang="en-US"/>
        </a:p>
      </dgm:t>
    </dgm:pt>
    <dgm:pt modelId="{5197CA5A-3F7D-434A-AABA-59F2E6422857}">
      <dgm:prSet phldrT="[Text]"/>
      <dgm:spPr/>
      <dgm:t>
        <a:bodyPr/>
        <a:lstStyle/>
        <a:p>
          <a:r>
            <a:rPr lang="en-US" dirty="0" smtClean="0"/>
            <a:t>Am I ready to lead? </a:t>
          </a:r>
          <a:endParaRPr lang="en-US" dirty="0"/>
        </a:p>
      </dgm:t>
    </dgm:pt>
    <dgm:pt modelId="{6AD32720-1AFA-40FF-AA81-6B42025F5AF6}" type="parTrans" cxnId="{47B9BA54-AD46-46F2-A712-B1C090EBE9CA}">
      <dgm:prSet/>
      <dgm:spPr/>
      <dgm:t>
        <a:bodyPr/>
        <a:lstStyle/>
        <a:p>
          <a:endParaRPr lang="en-US"/>
        </a:p>
      </dgm:t>
    </dgm:pt>
    <dgm:pt modelId="{3BDDA2E9-CBC4-48B2-AD96-C3EF13FF6213}" type="sibTrans" cxnId="{47B9BA54-AD46-46F2-A712-B1C090EBE9CA}">
      <dgm:prSet/>
      <dgm:spPr/>
      <dgm:t>
        <a:bodyPr/>
        <a:lstStyle/>
        <a:p>
          <a:endParaRPr lang="en-US"/>
        </a:p>
      </dgm:t>
    </dgm:pt>
    <dgm:pt modelId="{B2345088-09D1-4A88-BD2E-A3DB27C71585}">
      <dgm:prSet phldrT="[Text]"/>
      <dgm:spPr/>
      <dgm:t>
        <a:bodyPr/>
        <a:lstStyle/>
        <a:p>
          <a:r>
            <a:rPr lang="en-US" dirty="0" smtClean="0"/>
            <a:t>Relational</a:t>
          </a:r>
          <a:endParaRPr lang="en-US" dirty="0"/>
        </a:p>
      </dgm:t>
    </dgm:pt>
    <dgm:pt modelId="{F74D7E6A-26AE-4D93-82F4-6F9132A7F5BB}" type="parTrans" cxnId="{E6944A33-D557-40CE-BA99-A811AE1796C4}">
      <dgm:prSet/>
      <dgm:spPr/>
      <dgm:t>
        <a:bodyPr/>
        <a:lstStyle/>
        <a:p>
          <a:endParaRPr lang="en-US"/>
        </a:p>
      </dgm:t>
    </dgm:pt>
    <dgm:pt modelId="{C86B93F9-5E49-439E-B7B5-A9FDABD171C4}" type="sibTrans" cxnId="{E6944A33-D557-40CE-BA99-A811AE1796C4}">
      <dgm:prSet/>
      <dgm:spPr/>
      <dgm:t>
        <a:bodyPr/>
        <a:lstStyle/>
        <a:p>
          <a:endParaRPr lang="en-US"/>
        </a:p>
      </dgm:t>
    </dgm:pt>
    <dgm:pt modelId="{672DBDAA-15E1-48E0-9411-728D1014D057}">
      <dgm:prSet phldrT="[Text]"/>
      <dgm:spPr/>
      <dgm:t>
        <a:bodyPr/>
        <a:lstStyle/>
        <a:p>
          <a:r>
            <a:rPr lang="en-US" dirty="0" smtClean="0"/>
            <a:t>Are others ready to lead?</a:t>
          </a:r>
          <a:endParaRPr lang="en-US" dirty="0"/>
        </a:p>
      </dgm:t>
    </dgm:pt>
    <dgm:pt modelId="{5060BB47-3032-41A4-81D0-FB06C17D7FE5}" type="parTrans" cxnId="{FF836B1B-9EC3-4354-9D25-6749446AD041}">
      <dgm:prSet/>
      <dgm:spPr/>
      <dgm:t>
        <a:bodyPr/>
        <a:lstStyle/>
        <a:p>
          <a:endParaRPr lang="en-US"/>
        </a:p>
      </dgm:t>
    </dgm:pt>
    <dgm:pt modelId="{0C8339D5-1279-4CAB-8F91-71D77C286466}" type="sibTrans" cxnId="{FF836B1B-9EC3-4354-9D25-6749446AD041}">
      <dgm:prSet/>
      <dgm:spPr/>
      <dgm:t>
        <a:bodyPr/>
        <a:lstStyle/>
        <a:p>
          <a:endParaRPr lang="en-US"/>
        </a:p>
      </dgm:t>
    </dgm:pt>
    <dgm:pt modelId="{007E1C28-AC84-4F0C-954B-59A992EABA76}">
      <dgm:prSet phldrT="[Text]"/>
      <dgm:spPr/>
      <dgm:t>
        <a:bodyPr/>
        <a:lstStyle/>
        <a:p>
          <a:r>
            <a:rPr lang="en-US" smtClean="0"/>
            <a:t>Instructional </a:t>
          </a:r>
          <a:endParaRPr lang="en-US" dirty="0"/>
        </a:p>
      </dgm:t>
    </dgm:pt>
    <dgm:pt modelId="{B16DAA2E-9E86-4B65-9545-1833FC73F573}" type="parTrans" cxnId="{E5449435-515B-49F6-BBAF-FADFD83B7906}">
      <dgm:prSet/>
      <dgm:spPr/>
      <dgm:t>
        <a:bodyPr/>
        <a:lstStyle/>
        <a:p>
          <a:endParaRPr lang="en-US"/>
        </a:p>
      </dgm:t>
    </dgm:pt>
    <dgm:pt modelId="{7AD29106-54A1-4C94-9900-9FCB366F0488}" type="sibTrans" cxnId="{E5449435-515B-49F6-BBAF-FADFD83B7906}">
      <dgm:prSet/>
      <dgm:spPr/>
      <dgm:t>
        <a:bodyPr/>
        <a:lstStyle/>
        <a:p>
          <a:endParaRPr lang="en-US"/>
        </a:p>
      </dgm:t>
    </dgm:pt>
    <dgm:pt modelId="{4DCD5F6D-1C47-49AD-A41D-53912291296B}">
      <dgm:prSet phldrT="[Text]"/>
      <dgm:spPr/>
      <dgm:t>
        <a:bodyPr/>
        <a:lstStyle/>
        <a:p>
          <a:r>
            <a:rPr lang="en-US" dirty="0" smtClean="0"/>
            <a:t>How can I lead to achieve quality? </a:t>
          </a:r>
          <a:endParaRPr lang="en-US" dirty="0"/>
        </a:p>
      </dgm:t>
    </dgm:pt>
    <dgm:pt modelId="{75D2F4E6-70C0-46E9-99B0-C5F47C3A9695}" type="parTrans" cxnId="{CB090B9C-2D72-42F3-802A-B58B8DCC399B}">
      <dgm:prSet/>
      <dgm:spPr/>
      <dgm:t>
        <a:bodyPr/>
        <a:lstStyle/>
        <a:p>
          <a:endParaRPr lang="en-US"/>
        </a:p>
      </dgm:t>
    </dgm:pt>
    <dgm:pt modelId="{14487477-C727-47D9-A4A2-ED174E6A3898}" type="sibTrans" cxnId="{CB090B9C-2D72-42F3-802A-B58B8DCC399B}">
      <dgm:prSet/>
      <dgm:spPr/>
      <dgm:t>
        <a:bodyPr/>
        <a:lstStyle/>
        <a:p>
          <a:endParaRPr lang="en-US"/>
        </a:p>
      </dgm:t>
    </dgm:pt>
    <dgm:pt modelId="{A1CBDCC5-D684-4B0C-8E53-C88D01DB6626}">
      <dgm:prSet phldrT="[Text]"/>
      <dgm:spPr/>
      <dgm:t>
        <a:bodyPr/>
        <a:lstStyle/>
        <a:p>
          <a:r>
            <a:rPr lang="en-US" dirty="0" smtClean="0"/>
            <a:t>What is my role in supporting others to lead? </a:t>
          </a:r>
          <a:endParaRPr lang="en-US" dirty="0"/>
        </a:p>
      </dgm:t>
    </dgm:pt>
    <dgm:pt modelId="{DDBAEA5B-73F8-47B6-85C3-5D15DBB4F51B}" type="parTrans" cxnId="{91D9CC46-3097-4E2F-9E19-35F8C58E14C4}">
      <dgm:prSet/>
      <dgm:spPr/>
      <dgm:t>
        <a:bodyPr/>
        <a:lstStyle/>
        <a:p>
          <a:endParaRPr lang="en-US"/>
        </a:p>
      </dgm:t>
    </dgm:pt>
    <dgm:pt modelId="{DF39B48F-ECA6-480E-9511-BBE01867CB49}" type="sibTrans" cxnId="{91D9CC46-3097-4E2F-9E19-35F8C58E14C4}">
      <dgm:prSet/>
      <dgm:spPr/>
      <dgm:t>
        <a:bodyPr/>
        <a:lstStyle/>
        <a:p>
          <a:endParaRPr lang="en-US"/>
        </a:p>
      </dgm:t>
    </dgm:pt>
    <dgm:pt modelId="{2FE55058-697E-43DE-9133-81F7A55E846E}">
      <dgm:prSet phldrT="[Text]"/>
      <dgm:spPr/>
      <dgm:t>
        <a:bodyPr/>
        <a:lstStyle/>
        <a:p>
          <a:r>
            <a:rPr lang="en-US" dirty="0" smtClean="0"/>
            <a:t>Operational </a:t>
          </a:r>
          <a:endParaRPr lang="en-US" dirty="0"/>
        </a:p>
      </dgm:t>
    </dgm:pt>
    <dgm:pt modelId="{3B96FE62-7ED8-4587-A32E-689D963F5750}" type="parTrans" cxnId="{3FB8EBAE-427A-474C-B5DC-493E072EA91F}">
      <dgm:prSet/>
      <dgm:spPr/>
      <dgm:t>
        <a:bodyPr/>
        <a:lstStyle/>
        <a:p>
          <a:endParaRPr lang="en-US"/>
        </a:p>
      </dgm:t>
    </dgm:pt>
    <dgm:pt modelId="{9AD6977A-17F8-4D8F-84AB-64EF0295DCB9}" type="sibTrans" cxnId="{3FB8EBAE-427A-474C-B5DC-493E072EA91F}">
      <dgm:prSet/>
      <dgm:spPr/>
      <dgm:t>
        <a:bodyPr/>
        <a:lstStyle/>
        <a:p>
          <a:endParaRPr lang="en-US"/>
        </a:p>
      </dgm:t>
    </dgm:pt>
    <dgm:pt modelId="{B3B1BACB-7998-471A-8E75-BAA13553DB74}">
      <dgm:prSet/>
      <dgm:spPr/>
      <dgm:t>
        <a:bodyPr/>
        <a:lstStyle/>
        <a:p>
          <a:r>
            <a:rPr lang="en-US" dirty="0" smtClean="0"/>
            <a:t>What underlying structures will support good leadership?  </a:t>
          </a:r>
          <a:endParaRPr lang="en-US" dirty="0"/>
        </a:p>
      </dgm:t>
    </dgm:pt>
    <dgm:pt modelId="{3B63F4A6-ABBE-497E-9D43-F3D5F961AA8E}" type="parTrans" cxnId="{F6E342FE-D0C5-4838-8B75-F867EB2BF2E1}">
      <dgm:prSet/>
      <dgm:spPr/>
      <dgm:t>
        <a:bodyPr/>
        <a:lstStyle/>
        <a:p>
          <a:endParaRPr lang="en-US"/>
        </a:p>
      </dgm:t>
    </dgm:pt>
    <dgm:pt modelId="{59208689-4516-4149-9871-7F9BB06A14F1}" type="sibTrans" cxnId="{F6E342FE-D0C5-4838-8B75-F867EB2BF2E1}">
      <dgm:prSet/>
      <dgm:spPr/>
      <dgm:t>
        <a:bodyPr/>
        <a:lstStyle/>
        <a:p>
          <a:endParaRPr lang="en-US"/>
        </a:p>
      </dgm:t>
    </dgm:pt>
    <dgm:pt modelId="{96DC57D7-1108-42E2-B25E-C0F468FC6C44}" type="pres">
      <dgm:prSet presAssocID="{61D24C35-9A88-407E-932A-D0D4953F118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6DB4C4-85FB-4ED8-AFB4-A51ED1D8C3D7}" type="pres">
      <dgm:prSet presAssocID="{E76885B4-E390-44F1-83DE-4EF68C379603}" presName="composite" presStyleCnt="0"/>
      <dgm:spPr/>
    </dgm:pt>
    <dgm:pt modelId="{8275C319-38AF-4366-8F3E-03C62BCF2E74}" type="pres">
      <dgm:prSet presAssocID="{E76885B4-E390-44F1-83DE-4EF68C379603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175C54-53BA-4DDD-A279-7CB48EEB6B4E}" type="pres">
      <dgm:prSet presAssocID="{E76885B4-E390-44F1-83DE-4EF68C379603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D7CE89-BD11-4A49-BE55-11C818DF7F21}" type="pres">
      <dgm:prSet presAssocID="{A04D79AB-B7BD-40D4-BBE9-AE088B8AB15F}" presName="sp" presStyleCnt="0"/>
      <dgm:spPr/>
    </dgm:pt>
    <dgm:pt modelId="{AFF051D5-BE04-4F27-8E5B-09E788D18E7D}" type="pres">
      <dgm:prSet presAssocID="{B2345088-09D1-4A88-BD2E-A3DB27C71585}" presName="composite" presStyleCnt="0"/>
      <dgm:spPr/>
    </dgm:pt>
    <dgm:pt modelId="{DE90F456-0CA2-429F-8B9B-038B6E28FB2C}" type="pres">
      <dgm:prSet presAssocID="{B2345088-09D1-4A88-BD2E-A3DB27C7158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93C67F-2272-40C3-8E1C-56F8D4C9A122}" type="pres">
      <dgm:prSet presAssocID="{B2345088-09D1-4A88-BD2E-A3DB27C7158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6BC0B8-48C0-4337-8962-807753D1DA48}" type="pres">
      <dgm:prSet presAssocID="{C86B93F9-5E49-439E-B7B5-A9FDABD171C4}" presName="sp" presStyleCnt="0"/>
      <dgm:spPr/>
    </dgm:pt>
    <dgm:pt modelId="{83590DA3-E73C-432A-9D2F-7CE5A0D75E23}" type="pres">
      <dgm:prSet presAssocID="{007E1C28-AC84-4F0C-954B-59A992EABA76}" presName="composite" presStyleCnt="0"/>
      <dgm:spPr/>
    </dgm:pt>
    <dgm:pt modelId="{1F3E0EB9-C6F1-49BB-AD8A-BD57CB67D8FA}" type="pres">
      <dgm:prSet presAssocID="{007E1C28-AC84-4F0C-954B-59A992EABA76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5A0BBE-5296-4F3A-A668-68900CA6EFC4}" type="pres">
      <dgm:prSet presAssocID="{007E1C28-AC84-4F0C-954B-59A992EABA76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95F22-64B1-40C1-A2AC-BA8B9CD34FDA}" type="pres">
      <dgm:prSet presAssocID="{7AD29106-54A1-4C94-9900-9FCB366F0488}" presName="sp" presStyleCnt="0"/>
      <dgm:spPr/>
    </dgm:pt>
    <dgm:pt modelId="{81139DD6-48C4-4F50-A864-A2E44844299F}" type="pres">
      <dgm:prSet presAssocID="{2FE55058-697E-43DE-9133-81F7A55E846E}" presName="composite" presStyleCnt="0"/>
      <dgm:spPr/>
    </dgm:pt>
    <dgm:pt modelId="{4F3F557C-0967-4398-8E1F-8FBBE1CC432D}" type="pres">
      <dgm:prSet presAssocID="{2FE55058-697E-43DE-9133-81F7A55E846E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F4CBED-19DB-43F9-8847-7643CA3C2E72}" type="pres">
      <dgm:prSet presAssocID="{2FE55058-697E-43DE-9133-81F7A55E846E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45D41F-5A50-4C09-9ECD-4293E15B4750}" type="presOf" srcId="{5197CA5A-3F7D-434A-AABA-59F2E6422857}" destId="{34175C54-53BA-4DDD-A279-7CB48EEB6B4E}" srcOrd="0" destOrd="0" presId="urn:microsoft.com/office/officeart/2005/8/layout/chevron2"/>
    <dgm:cxn modelId="{E5449435-515B-49F6-BBAF-FADFD83B7906}" srcId="{61D24C35-9A88-407E-932A-D0D4953F118A}" destId="{007E1C28-AC84-4F0C-954B-59A992EABA76}" srcOrd="2" destOrd="0" parTransId="{B16DAA2E-9E86-4B65-9545-1833FC73F573}" sibTransId="{7AD29106-54A1-4C94-9900-9FCB366F0488}"/>
    <dgm:cxn modelId="{CB090B9C-2D72-42F3-802A-B58B8DCC399B}" srcId="{007E1C28-AC84-4F0C-954B-59A992EABA76}" destId="{4DCD5F6D-1C47-49AD-A41D-53912291296B}" srcOrd="0" destOrd="0" parTransId="{75D2F4E6-70C0-46E9-99B0-C5F47C3A9695}" sibTransId="{14487477-C727-47D9-A4A2-ED174E6A3898}"/>
    <dgm:cxn modelId="{F6E342FE-D0C5-4838-8B75-F867EB2BF2E1}" srcId="{2FE55058-697E-43DE-9133-81F7A55E846E}" destId="{B3B1BACB-7998-471A-8E75-BAA13553DB74}" srcOrd="0" destOrd="0" parTransId="{3B63F4A6-ABBE-497E-9D43-F3D5F961AA8E}" sibTransId="{59208689-4516-4149-9871-7F9BB06A14F1}"/>
    <dgm:cxn modelId="{40616DDF-3387-428A-B0B9-76A329062228}" type="presOf" srcId="{007E1C28-AC84-4F0C-954B-59A992EABA76}" destId="{1F3E0EB9-C6F1-49BB-AD8A-BD57CB67D8FA}" srcOrd="0" destOrd="0" presId="urn:microsoft.com/office/officeart/2005/8/layout/chevron2"/>
    <dgm:cxn modelId="{47B9BA54-AD46-46F2-A712-B1C090EBE9CA}" srcId="{E76885B4-E390-44F1-83DE-4EF68C379603}" destId="{5197CA5A-3F7D-434A-AABA-59F2E6422857}" srcOrd="0" destOrd="0" parTransId="{6AD32720-1AFA-40FF-AA81-6B42025F5AF6}" sibTransId="{3BDDA2E9-CBC4-48B2-AD96-C3EF13FF6213}"/>
    <dgm:cxn modelId="{2B43794B-4876-48C0-9597-F4BC7974523D}" type="presOf" srcId="{E76885B4-E390-44F1-83DE-4EF68C379603}" destId="{8275C319-38AF-4366-8F3E-03C62BCF2E74}" srcOrd="0" destOrd="0" presId="urn:microsoft.com/office/officeart/2005/8/layout/chevron2"/>
    <dgm:cxn modelId="{91D9CC46-3097-4E2F-9E19-35F8C58E14C4}" srcId="{B2345088-09D1-4A88-BD2E-A3DB27C71585}" destId="{A1CBDCC5-D684-4B0C-8E53-C88D01DB6626}" srcOrd="1" destOrd="0" parTransId="{DDBAEA5B-73F8-47B6-85C3-5D15DBB4F51B}" sibTransId="{DF39B48F-ECA6-480E-9511-BBE01867CB49}"/>
    <dgm:cxn modelId="{FF836B1B-9EC3-4354-9D25-6749446AD041}" srcId="{B2345088-09D1-4A88-BD2E-A3DB27C71585}" destId="{672DBDAA-15E1-48E0-9411-728D1014D057}" srcOrd="0" destOrd="0" parTransId="{5060BB47-3032-41A4-81D0-FB06C17D7FE5}" sibTransId="{0C8339D5-1279-4CAB-8F91-71D77C286466}"/>
    <dgm:cxn modelId="{F096C4B9-A67F-4769-A460-46963C95F701}" type="presOf" srcId="{A1CBDCC5-D684-4B0C-8E53-C88D01DB6626}" destId="{7093C67F-2272-40C3-8E1C-56F8D4C9A122}" srcOrd="0" destOrd="1" presId="urn:microsoft.com/office/officeart/2005/8/layout/chevron2"/>
    <dgm:cxn modelId="{3FB8EBAE-427A-474C-B5DC-493E072EA91F}" srcId="{61D24C35-9A88-407E-932A-D0D4953F118A}" destId="{2FE55058-697E-43DE-9133-81F7A55E846E}" srcOrd="3" destOrd="0" parTransId="{3B96FE62-7ED8-4587-A32E-689D963F5750}" sibTransId="{9AD6977A-17F8-4D8F-84AB-64EF0295DCB9}"/>
    <dgm:cxn modelId="{1B14CAB0-4EB2-4A70-9A7C-1DCAC4634C89}" type="presOf" srcId="{B2345088-09D1-4A88-BD2E-A3DB27C71585}" destId="{DE90F456-0CA2-429F-8B9B-038B6E28FB2C}" srcOrd="0" destOrd="0" presId="urn:microsoft.com/office/officeart/2005/8/layout/chevron2"/>
    <dgm:cxn modelId="{AAFFD38D-DDF9-4D83-AF1E-67899C254C26}" type="presOf" srcId="{61D24C35-9A88-407E-932A-D0D4953F118A}" destId="{96DC57D7-1108-42E2-B25E-C0F468FC6C44}" srcOrd="0" destOrd="0" presId="urn:microsoft.com/office/officeart/2005/8/layout/chevron2"/>
    <dgm:cxn modelId="{A3343FAE-EC49-4D5B-ADF2-DEE1CDA87E69}" type="presOf" srcId="{2FE55058-697E-43DE-9133-81F7A55E846E}" destId="{4F3F557C-0967-4398-8E1F-8FBBE1CC432D}" srcOrd="0" destOrd="0" presId="urn:microsoft.com/office/officeart/2005/8/layout/chevron2"/>
    <dgm:cxn modelId="{3148D2FB-5AFD-408D-8F04-D719A5AAF131}" type="presOf" srcId="{672DBDAA-15E1-48E0-9411-728D1014D057}" destId="{7093C67F-2272-40C3-8E1C-56F8D4C9A122}" srcOrd="0" destOrd="0" presId="urn:microsoft.com/office/officeart/2005/8/layout/chevron2"/>
    <dgm:cxn modelId="{6B319529-3F58-44E6-9546-3FBF4E9943F7}" type="presOf" srcId="{B3B1BACB-7998-471A-8E75-BAA13553DB74}" destId="{1EF4CBED-19DB-43F9-8847-7643CA3C2E72}" srcOrd="0" destOrd="0" presId="urn:microsoft.com/office/officeart/2005/8/layout/chevron2"/>
    <dgm:cxn modelId="{84E1331E-C34C-4DA8-8402-512DB00BB0F4}" type="presOf" srcId="{4DCD5F6D-1C47-49AD-A41D-53912291296B}" destId="{0E5A0BBE-5296-4F3A-A668-68900CA6EFC4}" srcOrd="0" destOrd="0" presId="urn:microsoft.com/office/officeart/2005/8/layout/chevron2"/>
    <dgm:cxn modelId="{E6944A33-D557-40CE-BA99-A811AE1796C4}" srcId="{61D24C35-9A88-407E-932A-D0D4953F118A}" destId="{B2345088-09D1-4A88-BD2E-A3DB27C71585}" srcOrd="1" destOrd="0" parTransId="{F74D7E6A-26AE-4D93-82F4-6F9132A7F5BB}" sibTransId="{C86B93F9-5E49-439E-B7B5-A9FDABD171C4}"/>
    <dgm:cxn modelId="{14C9A6EF-F120-4521-AF69-51D534846468}" srcId="{61D24C35-9A88-407E-932A-D0D4953F118A}" destId="{E76885B4-E390-44F1-83DE-4EF68C379603}" srcOrd="0" destOrd="0" parTransId="{95E2258A-E715-4E2A-8EE4-02DA4059B9F0}" sibTransId="{A04D79AB-B7BD-40D4-BBE9-AE088B8AB15F}"/>
    <dgm:cxn modelId="{ED95D412-261E-4054-B34A-5B6D13B9C500}" type="presParOf" srcId="{96DC57D7-1108-42E2-B25E-C0F468FC6C44}" destId="{F76DB4C4-85FB-4ED8-AFB4-A51ED1D8C3D7}" srcOrd="0" destOrd="0" presId="urn:microsoft.com/office/officeart/2005/8/layout/chevron2"/>
    <dgm:cxn modelId="{9D8D7FB6-BAF9-49CC-BF3F-E185E298A207}" type="presParOf" srcId="{F76DB4C4-85FB-4ED8-AFB4-A51ED1D8C3D7}" destId="{8275C319-38AF-4366-8F3E-03C62BCF2E74}" srcOrd="0" destOrd="0" presId="urn:microsoft.com/office/officeart/2005/8/layout/chevron2"/>
    <dgm:cxn modelId="{3E3141C2-D50A-4B69-A794-98AFE2026771}" type="presParOf" srcId="{F76DB4C4-85FB-4ED8-AFB4-A51ED1D8C3D7}" destId="{34175C54-53BA-4DDD-A279-7CB48EEB6B4E}" srcOrd="1" destOrd="0" presId="urn:microsoft.com/office/officeart/2005/8/layout/chevron2"/>
    <dgm:cxn modelId="{5E700468-1761-4C44-AC2B-F4D3A4D0FFED}" type="presParOf" srcId="{96DC57D7-1108-42E2-B25E-C0F468FC6C44}" destId="{D5D7CE89-BD11-4A49-BE55-11C818DF7F21}" srcOrd="1" destOrd="0" presId="urn:microsoft.com/office/officeart/2005/8/layout/chevron2"/>
    <dgm:cxn modelId="{0757455A-74A0-460E-BF3E-1980D39F7D85}" type="presParOf" srcId="{96DC57D7-1108-42E2-B25E-C0F468FC6C44}" destId="{AFF051D5-BE04-4F27-8E5B-09E788D18E7D}" srcOrd="2" destOrd="0" presId="urn:microsoft.com/office/officeart/2005/8/layout/chevron2"/>
    <dgm:cxn modelId="{5F9198DA-0C74-42E6-928A-3634BBD01C17}" type="presParOf" srcId="{AFF051D5-BE04-4F27-8E5B-09E788D18E7D}" destId="{DE90F456-0CA2-429F-8B9B-038B6E28FB2C}" srcOrd="0" destOrd="0" presId="urn:microsoft.com/office/officeart/2005/8/layout/chevron2"/>
    <dgm:cxn modelId="{E07D71F6-F8F0-4B5B-BF19-2C73F4743C45}" type="presParOf" srcId="{AFF051D5-BE04-4F27-8E5B-09E788D18E7D}" destId="{7093C67F-2272-40C3-8E1C-56F8D4C9A122}" srcOrd="1" destOrd="0" presId="urn:microsoft.com/office/officeart/2005/8/layout/chevron2"/>
    <dgm:cxn modelId="{FCB4988F-46F0-4C67-A851-A13FF71124C7}" type="presParOf" srcId="{96DC57D7-1108-42E2-B25E-C0F468FC6C44}" destId="{4E6BC0B8-48C0-4337-8962-807753D1DA48}" srcOrd="3" destOrd="0" presId="urn:microsoft.com/office/officeart/2005/8/layout/chevron2"/>
    <dgm:cxn modelId="{2628821B-B269-47E3-8C6B-91DE2F365A51}" type="presParOf" srcId="{96DC57D7-1108-42E2-B25E-C0F468FC6C44}" destId="{83590DA3-E73C-432A-9D2F-7CE5A0D75E23}" srcOrd="4" destOrd="0" presId="urn:microsoft.com/office/officeart/2005/8/layout/chevron2"/>
    <dgm:cxn modelId="{AB21B0A5-F877-41E6-91AD-09D786990B25}" type="presParOf" srcId="{83590DA3-E73C-432A-9D2F-7CE5A0D75E23}" destId="{1F3E0EB9-C6F1-49BB-AD8A-BD57CB67D8FA}" srcOrd="0" destOrd="0" presId="urn:microsoft.com/office/officeart/2005/8/layout/chevron2"/>
    <dgm:cxn modelId="{8DE28BCC-750F-4392-ADD9-B6A54418B2DC}" type="presParOf" srcId="{83590DA3-E73C-432A-9D2F-7CE5A0D75E23}" destId="{0E5A0BBE-5296-4F3A-A668-68900CA6EFC4}" srcOrd="1" destOrd="0" presId="urn:microsoft.com/office/officeart/2005/8/layout/chevron2"/>
    <dgm:cxn modelId="{A35C007E-09F2-4A92-AD4B-77C7E41584B4}" type="presParOf" srcId="{96DC57D7-1108-42E2-B25E-C0F468FC6C44}" destId="{C8295F22-64B1-40C1-A2AC-BA8B9CD34FDA}" srcOrd="5" destOrd="0" presId="urn:microsoft.com/office/officeart/2005/8/layout/chevron2"/>
    <dgm:cxn modelId="{A7C6E7CB-F6F8-44FC-8F64-F38CBD64E210}" type="presParOf" srcId="{96DC57D7-1108-42E2-B25E-C0F468FC6C44}" destId="{81139DD6-48C4-4F50-A864-A2E44844299F}" srcOrd="6" destOrd="0" presId="urn:microsoft.com/office/officeart/2005/8/layout/chevron2"/>
    <dgm:cxn modelId="{9A67F900-0B8D-4B73-B840-E8D361FB6222}" type="presParOf" srcId="{81139DD6-48C4-4F50-A864-A2E44844299F}" destId="{4F3F557C-0967-4398-8E1F-8FBBE1CC432D}" srcOrd="0" destOrd="0" presId="urn:microsoft.com/office/officeart/2005/8/layout/chevron2"/>
    <dgm:cxn modelId="{5596C5AA-90DA-430E-8D70-E920AD7EB193}" type="presParOf" srcId="{81139DD6-48C4-4F50-A864-A2E44844299F}" destId="{1EF4CBED-19DB-43F9-8847-7643CA3C2E7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75C319-38AF-4366-8F3E-03C62BCF2E74}">
      <dsp:nvSpPr>
        <dsp:cNvPr id="0" name=""/>
        <dsp:cNvSpPr/>
      </dsp:nvSpPr>
      <dsp:spPr>
        <a:xfrm rot="5400000">
          <a:off x="-169068" y="169670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Personal </a:t>
          </a:r>
          <a:endParaRPr lang="en-US" sz="1100" kern="1200" dirty="0"/>
        </a:p>
      </dsp:txBody>
      <dsp:txXfrm rot="-5400000">
        <a:off x="1" y="395096"/>
        <a:ext cx="788987" cy="338137"/>
      </dsp:txXfrm>
    </dsp:sp>
    <dsp:sp modelId="{34175C54-53BA-4DDD-A279-7CB48EEB6B4E}">
      <dsp:nvSpPr>
        <dsp:cNvPr id="0" name=""/>
        <dsp:cNvSpPr/>
      </dsp:nvSpPr>
      <dsp:spPr>
        <a:xfrm rot="5400000">
          <a:off x="3076178" y="-2286589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Am I ready to lead? </a:t>
          </a:r>
          <a:endParaRPr lang="en-US" sz="2000" kern="1200" dirty="0"/>
        </a:p>
      </dsp:txBody>
      <dsp:txXfrm rot="-5400000">
        <a:off x="788988" y="36365"/>
        <a:ext cx="5271248" cy="661103"/>
      </dsp:txXfrm>
    </dsp:sp>
    <dsp:sp modelId="{DE90F456-0CA2-429F-8B9B-038B6E28FB2C}">
      <dsp:nvSpPr>
        <dsp:cNvPr id="0" name=""/>
        <dsp:cNvSpPr/>
      </dsp:nvSpPr>
      <dsp:spPr>
        <a:xfrm rot="5400000">
          <a:off x="-169068" y="1148227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Relational</a:t>
          </a:r>
          <a:endParaRPr lang="en-US" sz="1100" kern="1200" dirty="0"/>
        </a:p>
      </dsp:txBody>
      <dsp:txXfrm rot="-5400000">
        <a:off x="1" y="1373653"/>
        <a:ext cx="788987" cy="338137"/>
      </dsp:txXfrm>
    </dsp:sp>
    <dsp:sp modelId="{7093C67F-2272-40C3-8E1C-56F8D4C9A122}">
      <dsp:nvSpPr>
        <dsp:cNvPr id="0" name=""/>
        <dsp:cNvSpPr/>
      </dsp:nvSpPr>
      <dsp:spPr>
        <a:xfrm rot="5400000">
          <a:off x="3076178" y="-1308031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Are others ready to lead?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What is my role in supporting others to lead? </a:t>
          </a:r>
          <a:endParaRPr lang="en-US" sz="2000" kern="1200" dirty="0"/>
        </a:p>
      </dsp:txBody>
      <dsp:txXfrm rot="-5400000">
        <a:off x="788988" y="1014923"/>
        <a:ext cx="5271248" cy="661103"/>
      </dsp:txXfrm>
    </dsp:sp>
    <dsp:sp modelId="{1F3E0EB9-C6F1-49BB-AD8A-BD57CB67D8FA}">
      <dsp:nvSpPr>
        <dsp:cNvPr id="0" name=""/>
        <dsp:cNvSpPr/>
      </dsp:nvSpPr>
      <dsp:spPr>
        <a:xfrm rot="5400000">
          <a:off x="-169068" y="2126784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/>
            <a:t>Instructional </a:t>
          </a:r>
          <a:endParaRPr lang="en-US" sz="1100" kern="1200" dirty="0"/>
        </a:p>
      </dsp:txBody>
      <dsp:txXfrm rot="-5400000">
        <a:off x="1" y="2352210"/>
        <a:ext cx="788987" cy="338137"/>
      </dsp:txXfrm>
    </dsp:sp>
    <dsp:sp modelId="{0E5A0BBE-5296-4F3A-A668-68900CA6EFC4}">
      <dsp:nvSpPr>
        <dsp:cNvPr id="0" name=""/>
        <dsp:cNvSpPr/>
      </dsp:nvSpPr>
      <dsp:spPr>
        <a:xfrm rot="5400000">
          <a:off x="3076178" y="-329474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How can I lead to achieve quality? </a:t>
          </a:r>
          <a:endParaRPr lang="en-US" sz="2000" kern="1200" dirty="0"/>
        </a:p>
      </dsp:txBody>
      <dsp:txXfrm rot="-5400000">
        <a:off x="788988" y="1993480"/>
        <a:ext cx="5271248" cy="661103"/>
      </dsp:txXfrm>
    </dsp:sp>
    <dsp:sp modelId="{4F3F557C-0967-4398-8E1F-8FBBE1CC432D}">
      <dsp:nvSpPr>
        <dsp:cNvPr id="0" name=""/>
        <dsp:cNvSpPr/>
      </dsp:nvSpPr>
      <dsp:spPr>
        <a:xfrm rot="5400000">
          <a:off x="-169068" y="3105342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Operational </a:t>
          </a:r>
          <a:endParaRPr lang="en-US" sz="1100" kern="1200" dirty="0"/>
        </a:p>
      </dsp:txBody>
      <dsp:txXfrm rot="-5400000">
        <a:off x="1" y="3330768"/>
        <a:ext cx="788987" cy="338137"/>
      </dsp:txXfrm>
    </dsp:sp>
    <dsp:sp modelId="{1EF4CBED-19DB-43F9-8847-7643CA3C2E72}">
      <dsp:nvSpPr>
        <dsp:cNvPr id="0" name=""/>
        <dsp:cNvSpPr/>
      </dsp:nvSpPr>
      <dsp:spPr>
        <a:xfrm rot="5400000">
          <a:off x="3076178" y="649083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What underlying structures will support good leadership?  </a:t>
          </a:r>
          <a:endParaRPr lang="en-US" sz="2000" kern="1200" dirty="0"/>
        </a:p>
      </dsp:txBody>
      <dsp:txXfrm rot="-5400000">
        <a:off x="788988" y="2972037"/>
        <a:ext cx="5271248" cy="661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2628526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21600" y="228600"/>
            <a:ext cx="1041467" cy="632454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>
            <a:spLocks noGrp="1"/>
          </p:cNvSpPr>
          <p:nvPr>
            <p:ph type="title"/>
          </p:nvPr>
        </p:nvSpPr>
        <p:spPr>
          <a:xfrm>
            <a:off x="1143000" y="2696366"/>
            <a:ext cx="6858000" cy="194363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>
              <a:lnSpc>
                <a:spcPct val="90000"/>
              </a:lnSpc>
              <a:defRPr sz="4000">
                <a:solidFill>
                  <a:schemeClr val="accent2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143000" y="4812372"/>
            <a:ext cx="6858000" cy="9313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400">
                <a:solidFill>
                  <a:srgbClr val="496A7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ctr" defTabSz="91440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400">
                <a:solidFill>
                  <a:srgbClr val="496A7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914400" algn="ctr" defTabSz="91440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400">
                <a:solidFill>
                  <a:srgbClr val="496A7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371600" algn="ctr" defTabSz="91440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400">
                <a:solidFill>
                  <a:srgbClr val="496A7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828800" algn="ctr" defTabSz="91440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400">
                <a:solidFill>
                  <a:srgbClr val="496A7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>
            <a:spLocks noGrp="1"/>
          </p:cNvSpPr>
          <p:nvPr>
            <p:ph type="sldNum" sz="quarter" idx="2"/>
          </p:nvPr>
        </p:nvSpPr>
        <p:spPr>
          <a:xfrm>
            <a:off x="8156937" y="6356350"/>
            <a:ext cx="358413" cy="350662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21600" y="228600"/>
            <a:ext cx="1041467" cy="632454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Title Text"/>
          <p:cNvSpPr>
            <a:spLocks noGrp="1"/>
          </p:cNvSpPr>
          <p:nvPr>
            <p:ph type="title"/>
          </p:nvPr>
        </p:nvSpPr>
        <p:spPr>
          <a:xfrm>
            <a:off x="254000" y="259277"/>
            <a:ext cx="5643392" cy="791999"/>
          </a:xfrm>
          <a:prstGeom prst="rect">
            <a:avLst/>
          </a:prstGeom>
        </p:spPr>
        <p:txBody>
          <a:bodyPr anchor="ctr">
            <a:normAutofit/>
          </a:bodyPr>
          <a:lstStyle>
            <a:lvl1pPr defTabSz="914400">
              <a:lnSpc>
                <a:spcPct val="90000"/>
              </a:lnSpc>
              <a:defRPr sz="2400" b="1">
                <a:solidFill>
                  <a:schemeClr val="accent2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5" name="Confidential"/>
          <p:cNvSpPr/>
          <p:nvPr/>
        </p:nvSpPr>
        <p:spPr>
          <a:xfrm>
            <a:off x="335261" y="6702160"/>
            <a:ext cx="4248590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">
                <a:solidFill>
                  <a:srgbClr val="808080"/>
                </a:solidFill>
              </a:defRPr>
            </a:lvl1pPr>
          </a:lstStyle>
          <a:p>
            <a:r>
              <a:t>Confidential</a:t>
            </a:r>
          </a:p>
        </p:txBody>
      </p:sp>
      <p:sp>
        <p:nvSpPr>
          <p:cNvPr id="26" name="Body Level One…"/>
          <p:cNvSpPr>
            <a:spLocks noGrp="1"/>
          </p:cNvSpPr>
          <p:nvPr>
            <p:ph type="body" idx="1"/>
          </p:nvPr>
        </p:nvSpPr>
        <p:spPr>
          <a:xfrm>
            <a:off x="254000" y="1051274"/>
            <a:ext cx="8628065" cy="52793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914400">
              <a:spcBef>
                <a:spcPts val="0"/>
              </a:spcBef>
              <a:buSzTx/>
              <a:buFontTx/>
              <a:buNone/>
              <a:defRPr sz="2000">
                <a:solidFill>
                  <a:srgbClr val="496A7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defTabSz="914400">
              <a:spcBef>
                <a:spcPts val="0"/>
              </a:spcBef>
              <a:buFontTx/>
              <a:buChar char="•"/>
              <a:defRPr sz="2000">
                <a:solidFill>
                  <a:srgbClr val="496A7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40971" indent="-326571" defTabSz="914400">
              <a:spcBef>
                <a:spcPts val="0"/>
              </a:spcBef>
              <a:buFontTx/>
              <a:defRPr sz="2000">
                <a:solidFill>
                  <a:srgbClr val="496A7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52600" indent="-381000" defTabSz="914400">
              <a:spcBef>
                <a:spcPts val="0"/>
              </a:spcBef>
              <a:buFontTx/>
              <a:buChar char="•"/>
              <a:defRPr sz="2000">
                <a:solidFill>
                  <a:srgbClr val="496A7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indent="-457200" defTabSz="914400">
              <a:spcBef>
                <a:spcPts val="0"/>
              </a:spcBef>
              <a:buFontTx/>
              <a:buChar char="•"/>
              <a:defRPr sz="2000">
                <a:solidFill>
                  <a:srgbClr val="496A7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" name="Slide Number"/>
          <p:cNvSpPr>
            <a:spLocks noGrp="1"/>
          </p:cNvSpPr>
          <p:nvPr>
            <p:ph type="sldNum" sz="quarter" idx="2"/>
          </p:nvPr>
        </p:nvSpPr>
        <p:spPr>
          <a:xfrm>
            <a:off x="8370972" y="6349251"/>
            <a:ext cx="358413" cy="350663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8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21600" y="228600"/>
            <a:ext cx="1041467" cy="632454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Slide Number"/>
          <p:cNvSpPr>
            <a:spLocks noGrp="1"/>
          </p:cNvSpPr>
          <p:nvPr>
            <p:ph type="sldNum" sz="quarter" idx="2"/>
          </p:nvPr>
        </p:nvSpPr>
        <p:spPr>
          <a:xfrm>
            <a:off x="8156937" y="6356350"/>
            <a:ext cx="358413" cy="350662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8" name="Title Text"/>
          <p:cNvSpPr>
            <a:spLocks noGrp="1"/>
          </p:cNvSpPr>
          <p:nvPr>
            <p:ph type="title"/>
          </p:nvPr>
        </p:nvSpPr>
        <p:spPr>
          <a:xfrm>
            <a:off x="1143000" y="3414245"/>
            <a:ext cx="6858000" cy="1943630"/>
          </a:xfrm>
          <a:prstGeom prst="rect">
            <a:avLst/>
          </a:prstGeom>
        </p:spPr>
        <p:txBody>
          <a:bodyPr anchor="b">
            <a:normAutofit/>
          </a:bodyPr>
          <a:lstStyle>
            <a:lvl1pPr defTabSz="914400">
              <a:lnSpc>
                <a:spcPct val="90000"/>
              </a:lnSpc>
              <a:defRPr>
                <a:solidFill>
                  <a:schemeClr val="accent2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9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143000" y="2187705"/>
            <a:ext cx="6858000" cy="9313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91440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400">
                <a:solidFill>
                  <a:srgbClr val="496A7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defTabSz="91440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400">
                <a:solidFill>
                  <a:srgbClr val="496A7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914400" defTabSz="91440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400">
                <a:solidFill>
                  <a:srgbClr val="496A7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371600" defTabSz="91440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400">
                <a:solidFill>
                  <a:srgbClr val="496A7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828800" defTabSz="91440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400">
                <a:solidFill>
                  <a:srgbClr val="496A7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21600" y="228600"/>
            <a:ext cx="1041467" cy="632454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Title Text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77838"/>
          </a:xfrm>
          <a:prstGeom prst="rect">
            <a:avLst/>
          </a:prstGeom>
        </p:spPr>
        <p:txBody>
          <a:bodyPr>
            <a:normAutofit/>
          </a:bodyPr>
          <a:lstStyle>
            <a:lvl1pPr defTabSz="914400">
              <a:lnSpc>
                <a:spcPct val="90000"/>
              </a:lnSpc>
              <a:defRPr sz="2400" b="1">
                <a:solidFill>
                  <a:schemeClr val="accent2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9" name="Body Level One…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defTabSz="914400">
              <a:lnSpc>
                <a:spcPct val="90000"/>
              </a:lnSpc>
              <a:spcBef>
                <a:spcPts val="1000"/>
              </a:spcBef>
              <a:defRPr sz="1800">
                <a:solidFill>
                  <a:srgbClr val="496A7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14375" indent="-257175" defTabSz="914400">
              <a:lnSpc>
                <a:spcPct val="90000"/>
              </a:lnSpc>
              <a:spcBef>
                <a:spcPts val="1000"/>
              </a:spcBef>
              <a:buChar char="•"/>
              <a:defRPr sz="1800">
                <a:solidFill>
                  <a:srgbClr val="496A7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8314" indent="-293914" defTabSz="914400">
              <a:lnSpc>
                <a:spcPct val="90000"/>
              </a:lnSpc>
              <a:spcBef>
                <a:spcPts val="1000"/>
              </a:spcBef>
              <a:defRPr sz="1800">
                <a:solidFill>
                  <a:srgbClr val="496A7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14500" indent="-342900" defTabSz="914400">
              <a:lnSpc>
                <a:spcPct val="90000"/>
              </a:lnSpc>
              <a:spcBef>
                <a:spcPts val="1000"/>
              </a:spcBef>
              <a:buChar char="•"/>
              <a:defRPr sz="1800">
                <a:solidFill>
                  <a:srgbClr val="496A7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02872" indent="-374072" defTabSz="914400">
              <a:lnSpc>
                <a:spcPct val="90000"/>
              </a:lnSpc>
              <a:spcBef>
                <a:spcPts val="1000"/>
              </a:spcBef>
              <a:buChar char="•"/>
              <a:defRPr sz="1800">
                <a:solidFill>
                  <a:srgbClr val="496A7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" name="Slide Number"/>
          <p:cNvSpPr>
            <a:spLocks noGrp="1"/>
          </p:cNvSpPr>
          <p:nvPr>
            <p:ph type="sldNum" sz="quarter" idx="2"/>
          </p:nvPr>
        </p:nvSpPr>
        <p:spPr>
          <a:xfrm>
            <a:off x="8328387" y="6356350"/>
            <a:ext cx="358413" cy="350662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5" name="Title Text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778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>
            <a:spLocks noGrp="1"/>
          </p:cNvSpPr>
          <p:nvPr>
            <p:ph type="sldNum" sz="quarter" idx="2"/>
          </p:nvPr>
        </p:nvSpPr>
        <p:spPr>
          <a:xfrm>
            <a:off x="8842092" y="579437"/>
            <a:ext cx="301909" cy="28882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spcBef>
                <a:spcPts val="800"/>
              </a:spcBef>
              <a:defRPr sz="1400">
                <a:solidFill>
                  <a:srgbClr val="98301B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Title Text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Title Text</a:t>
            </a:r>
          </a:p>
        </p:txBody>
      </p:sp>
      <p:sp>
        <p:nvSpPr>
          <p:cNvPr id="4" name="Body Level One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ransition spd="med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idge.org.za/knowledgehub/bridge-ecd-rto-ma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Joint reflection meeting"/>
          <p:cNvSpPr>
            <a:spLocks noGrp="1"/>
          </p:cNvSpPr>
          <p:nvPr>
            <p:ph type="ctrTitle"/>
          </p:nvPr>
        </p:nvSpPr>
        <p:spPr>
          <a:xfrm>
            <a:off x="1143000" y="2696367"/>
            <a:ext cx="6858000" cy="1683611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Reflection</a:t>
            </a:r>
            <a:r>
              <a:rPr dirty="0" smtClean="0"/>
              <a:t> </a:t>
            </a:r>
            <a:r>
              <a:rPr lang="en-US" dirty="0" smtClean="0"/>
              <a:t>M</a:t>
            </a:r>
            <a:r>
              <a:rPr dirty="0" smtClean="0"/>
              <a:t>eeting</a:t>
            </a:r>
            <a:endParaRPr dirty="0"/>
          </a:p>
        </p:txBody>
      </p:sp>
      <p:sp>
        <p:nvSpPr>
          <p:cNvPr id="85" name="BRIDGE Western Cape CoP meeting…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BRIDGE Western Cape </a:t>
            </a:r>
            <a:r>
              <a:rPr dirty="0" err="1"/>
              <a:t>CoP</a:t>
            </a:r>
            <a:r>
              <a:rPr dirty="0"/>
              <a:t> meeting</a:t>
            </a:r>
          </a:p>
          <a:p>
            <a:pPr>
              <a:defRPr sz="1800"/>
            </a:pPr>
            <a:r>
              <a:rPr lang="en-US" dirty="0" smtClean="0"/>
              <a:t>22</a:t>
            </a:r>
            <a:r>
              <a:rPr lang="en-US" baseline="30000" dirty="0" smtClean="0"/>
              <a:t>nd</a:t>
            </a:r>
            <a:r>
              <a:rPr lang="en-US" dirty="0" smtClean="0"/>
              <a:t> November 2017</a:t>
            </a:r>
            <a:endParaRPr dirty="0"/>
          </a:p>
        </p:txBody>
      </p:sp>
      <p:sp>
        <p:nvSpPr>
          <p:cNvPr id="86" name="Slide Number"/>
          <p:cNvSpPr>
            <a:spLocks noGrp="1"/>
          </p:cNvSpPr>
          <p:nvPr>
            <p:ph type="sldNum" sz="quarter" idx="2"/>
          </p:nvPr>
        </p:nvSpPr>
        <p:spPr>
          <a:xfrm>
            <a:off x="8284073" y="6356350"/>
            <a:ext cx="231278" cy="3506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121" name="Post-school Access"/>
          <p:cNvSpPr>
            <a:spLocks noGrp="1"/>
          </p:cNvSpPr>
          <p:nvPr>
            <p:ph type="title"/>
          </p:nvPr>
        </p:nvSpPr>
        <p:spPr>
          <a:xfrm>
            <a:off x="460612" y="395785"/>
            <a:ext cx="6858000" cy="73128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BRIDGE COP reflection 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"/>
          </p:nvPr>
        </p:nvSpPr>
        <p:spPr>
          <a:xfrm>
            <a:off x="460612" y="2104111"/>
            <a:ext cx="6858000" cy="284831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>
                <a:solidFill>
                  <a:schemeClr val="tx1"/>
                </a:solidFill>
              </a:rPr>
              <a:t>What has made me come back to the meetings this year? </a:t>
            </a:r>
          </a:p>
          <a:p>
            <a:pPr lvl="0"/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How would I like BRIDGE’s </a:t>
            </a:r>
            <a:r>
              <a:rPr lang="en-US" dirty="0" err="1" smtClean="0">
                <a:solidFill>
                  <a:schemeClr val="tx1"/>
                </a:solidFill>
              </a:rPr>
              <a:t>CoP’s</a:t>
            </a:r>
            <a:r>
              <a:rPr lang="en-US" dirty="0" smtClean="0">
                <a:solidFill>
                  <a:schemeClr val="tx1"/>
                </a:solidFill>
              </a:rPr>
              <a:t> to look in 2018? </a:t>
            </a:r>
          </a:p>
          <a:p>
            <a:pPr lvl="0"/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How can we balance between the in </a:t>
            </a:r>
            <a:r>
              <a:rPr lang="en-US" dirty="0">
                <a:solidFill>
                  <a:schemeClr val="tx1"/>
                </a:solidFill>
              </a:rPr>
              <a:t>the moment conversations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dirty="0">
                <a:solidFill>
                  <a:schemeClr val="tx1"/>
                </a:solidFill>
              </a:rPr>
              <a:t>output </a:t>
            </a:r>
            <a:r>
              <a:rPr lang="en-US" dirty="0" smtClean="0">
                <a:solidFill>
                  <a:schemeClr val="tx1"/>
                </a:solidFill>
              </a:rPr>
              <a:t>orientation? </a:t>
            </a:r>
          </a:p>
          <a:p>
            <a:pPr lvl="0"/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What other </a:t>
            </a:r>
            <a:r>
              <a:rPr lang="en-US" dirty="0">
                <a:solidFill>
                  <a:schemeClr val="tx1"/>
                </a:solidFill>
              </a:rPr>
              <a:t>connections </a:t>
            </a:r>
            <a:r>
              <a:rPr lang="en-US" dirty="0" smtClean="0">
                <a:solidFill>
                  <a:schemeClr val="tx1"/>
                </a:solidFill>
              </a:rPr>
              <a:t>do we need to make as a group e.g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smtClean="0">
                <a:solidFill>
                  <a:schemeClr val="tx1"/>
                </a:solidFill>
              </a:rPr>
              <a:t>coalition?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766832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Re-imagining the </a:t>
            </a:r>
            <a:r>
              <a:rPr lang="en-US" dirty="0" err="1">
                <a:solidFill>
                  <a:schemeClr val="tx1"/>
                </a:solidFill>
              </a:rPr>
              <a:t>CoPs</a:t>
            </a:r>
            <a:r>
              <a:rPr lang="en-US" dirty="0">
                <a:solidFill>
                  <a:schemeClr val="tx1"/>
                </a:solidFill>
              </a:rPr>
              <a:t> for 2018</a:t>
            </a:r>
          </a:p>
        </p:txBody>
      </p:sp>
      <p:pic>
        <p:nvPicPr>
          <p:cNvPr id="4" name="Screen Shot 2017-11-13 at 9.27.08 AM.png" descr="Screen Shot 2017-11-13 at 9.27.08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20614" y="1217612"/>
            <a:ext cx="5947172" cy="339328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7243080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-imagining the CoPs for 2018"/>
          <p:cNvSpPr txBox="1">
            <a:spLocks noGrp="1"/>
          </p:cNvSpPr>
          <p:nvPr>
            <p:ph type="title"/>
          </p:nvPr>
        </p:nvSpPr>
        <p:spPr>
          <a:xfrm>
            <a:off x="892969" y="4179094"/>
            <a:ext cx="7358063" cy="2321719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200479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Outlin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Outline</a:t>
            </a:r>
          </a:p>
        </p:txBody>
      </p:sp>
      <p:sp>
        <p:nvSpPr>
          <p:cNvPr id="89" name="Welcome and check-in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Welcome &amp; Introduction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Reflection and Sharing 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pPr lvl="0"/>
            <a:r>
              <a:rPr lang="en-US" sz="1800" dirty="0">
                <a:solidFill>
                  <a:schemeClr val="tx1"/>
                </a:solidFill>
              </a:rPr>
              <a:t>Summary </a:t>
            </a:r>
            <a:r>
              <a:rPr lang="en-US" sz="1800" dirty="0" smtClean="0">
                <a:solidFill>
                  <a:schemeClr val="tx1"/>
                </a:solidFill>
              </a:rPr>
              <a:t>of </a:t>
            </a:r>
            <a:r>
              <a:rPr lang="en-US" sz="1800" dirty="0" err="1" smtClean="0">
                <a:solidFill>
                  <a:schemeClr val="tx1"/>
                </a:solidFill>
              </a:rPr>
              <a:t>CoP</a:t>
            </a:r>
            <a:r>
              <a:rPr lang="en-US" sz="1800" dirty="0" smtClean="0">
                <a:solidFill>
                  <a:schemeClr val="tx1"/>
                </a:solidFill>
              </a:rPr>
              <a:t> progress and developments:</a:t>
            </a:r>
          </a:p>
          <a:p>
            <a:pPr marL="0" lvl="1" indent="457200">
              <a:lnSpc>
                <a:spcPct val="150000"/>
              </a:lnSpc>
              <a:buSzTx/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School Leadership</a:t>
            </a:r>
          </a:p>
          <a:p>
            <a:pPr marL="0" lvl="1" indent="457200">
              <a:lnSpc>
                <a:spcPct val="150000"/>
              </a:lnSpc>
              <a:spcBef>
                <a:spcPts val="400"/>
              </a:spcBef>
              <a:buSzTx/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Early Childhood Development</a:t>
            </a:r>
          </a:p>
          <a:p>
            <a:pPr marL="0" lvl="1" indent="457200">
              <a:lnSpc>
                <a:spcPct val="150000"/>
              </a:lnSpc>
              <a:buSzTx/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Teaching and Learning</a:t>
            </a:r>
          </a:p>
          <a:p>
            <a:pPr marL="0" lvl="1" indent="457200">
              <a:lnSpc>
                <a:spcPct val="150000"/>
              </a:lnSpc>
              <a:buSzTx/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Post School Access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BRIDGE </a:t>
            </a:r>
            <a:r>
              <a:rPr lang="en-US" sz="1800" dirty="0" err="1">
                <a:solidFill>
                  <a:schemeClr val="tx1"/>
                </a:solidFill>
              </a:rPr>
              <a:t>CoP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reflection</a:t>
            </a:r>
          </a:p>
          <a:p>
            <a:pPr lvl="0"/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Re-imagine </a:t>
            </a:r>
            <a:r>
              <a:rPr lang="en-US" sz="1800" dirty="0" err="1">
                <a:solidFill>
                  <a:schemeClr val="tx1"/>
                </a:solidFill>
              </a:rPr>
              <a:t>CoPs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in 2018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0" name="Slide Number"/>
          <p:cNvSpPr>
            <a:spLocks noGrp="1"/>
          </p:cNvSpPr>
          <p:nvPr>
            <p:ph type="sldNum" sz="quarter" idx="2"/>
          </p:nvPr>
        </p:nvSpPr>
        <p:spPr>
          <a:xfrm>
            <a:off x="8498108" y="6349251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"/>
          <p:cNvSpPr>
            <a:spLocks noGrp="1"/>
          </p:cNvSpPr>
          <p:nvPr>
            <p:ph type="sldNum" sz="quarter" idx="2"/>
          </p:nvPr>
        </p:nvSpPr>
        <p:spPr>
          <a:xfrm>
            <a:off x="8284073" y="6356350"/>
            <a:ext cx="231278" cy="3506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712" y="2539082"/>
            <a:ext cx="8478671" cy="194363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4400" dirty="0" smtClean="0">
                <a:solidFill>
                  <a:schemeClr val="tx1"/>
                </a:solidFill>
              </a:rPr>
              <a:t>What </a:t>
            </a:r>
            <a:r>
              <a:rPr lang="en-US" sz="4400" dirty="0">
                <a:solidFill>
                  <a:schemeClr val="tx1"/>
                </a:solidFill>
              </a:rPr>
              <a:t>has happened </a:t>
            </a:r>
            <a:r>
              <a:rPr lang="en-US" sz="4400" dirty="0" smtClean="0">
                <a:solidFill>
                  <a:schemeClr val="tx1"/>
                </a:solidFill>
              </a:rPr>
              <a:t>for me in </a:t>
            </a:r>
            <a:r>
              <a:rPr lang="en-US" sz="4400" dirty="0">
                <a:solidFill>
                  <a:schemeClr val="tx1"/>
                </a:solidFill>
              </a:rPr>
              <a:t>2017? </a:t>
            </a:r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Why is leadership needed in education?  What is its role(s)?…"/>
          <p:cNvSpPr>
            <a:spLocks noGrp="1"/>
          </p:cNvSpPr>
          <p:nvPr>
            <p:ph type="body" idx="1"/>
          </p:nvPr>
        </p:nvSpPr>
        <p:spPr>
          <a:xfrm>
            <a:off x="240352" y="1095255"/>
            <a:ext cx="8628065" cy="494994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meetings held: </a:t>
            </a:r>
            <a:r>
              <a:rPr lang="en-U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March, June, August, October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Attendance up and down but averaging 8 people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shifted in August meeting to look at the concept of transformational leadership and how this applies to school leadership in the SA context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of the premises of transformational leadership is to make </a:t>
            </a:r>
            <a:r>
              <a:rPr lang="en-US" sz="19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‘existing 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systems more effective at doing what they have always been intended to do’ </a:t>
            </a:r>
            <a:r>
              <a:rPr lang="en-US" sz="19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case for Transformation, p3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1900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Characteristics of a transformational leader: adaptive capacity, comfortable with discomfort and flux, encouraging, active listener, collaborative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900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has led to the draft of a questioning framework that can be used by school leaders to work through their specific context </a:t>
            </a:r>
            <a:endParaRPr lang="en-US" sz="19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en-US" sz="1800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en-US" sz="1800" dirty="0">
              <a:solidFill>
                <a:schemeClr val="tx1"/>
              </a:solidFill>
            </a:endParaRPr>
          </a:p>
          <a:p>
            <a:pPr defTabSz="457200">
              <a:lnSpc>
                <a:spcPct val="180000"/>
              </a:lnSpc>
              <a:defRPr sz="11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dirty="0"/>
          </a:p>
        </p:txBody>
      </p:sp>
      <p:sp>
        <p:nvSpPr>
          <p:cNvPr id="102" name="Slide Number"/>
          <p:cNvSpPr>
            <a:spLocks noGrp="1"/>
          </p:cNvSpPr>
          <p:nvPr>
            <p:ph type="sldNum" sz="quarter" idx="2"/>
          </p:nvPr>
        </p:nvSpPr>
        <p:spPr>
          <a:xfrm>
            <a:off x="8498108" y="6349251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4" name="Suggested follow-up"/>
          <p:cNvSpPr>
            <a:spLocks noGrp="1"/>
          </p:cNvSpPr>
          <p:nvPr>
            <p:ph type="title"/>
          </p:nvPr>
        </p:nvSpPr>
        <p:spPr>
          <a:xfrm>
            <a:off x="254000" y="259277"/>
            <a:ext cx="5643392" cy="791999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School Leadership 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Questioning Framework 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2607388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465417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Childhood Development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4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smtClean="0">
                <a:solidFill>
                  <a:schemeClr val="tx1"/>
                </a:solidFill>
              </a:rPr>
              <a:t>meetings held: March, July, September October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9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ECD Stakeholder meeting was well attended by 40 people including national congress, NECDA – the main bodies in the ECD space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9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Good involvement and representation from WC DSD to explain revision in Partial </a:t>
            </a:r>
            <a:r>
              <a:rPr lang="en-US" sz="1900" dirty="0">
                <a:solidFill>
                  <a:schemeClr val="tx1"/>
                </a:solidFill>
              </a:rPr>
              <a:t>care and ECD </a:t>
            </a:r>
            <a:r>
              <a:rPr lang="en-US" sz="1900" dirty="0" err="1">
                <a:solidFill>
                  <a:schemeClr val="tx1"/>
                </a:solidFill>
              </a:rPr>
              <a:t>Programme</a:t>
            </a:r>
            <a:r>
              <a:rPr lang="en-US" sz="1900" dirty="0">
                <a:solidFill>
                  <a:schemeClr val="tx1"/>
                </a:solidFill>
              </a:rPr>
              <a:t> Registration </a:t>
            </a:r>
            <a:r>
              <a:rPr lang="en-US" sz="1900" dirty="0" smtClean="0">
                <a:solidFill>
                  <a:schemeClr val="tx1"/>
                </a:solidFill>
              </a:rPr>
              <a:t>Process</a:t>
            </a:r>
            <a:r>
              <a:rPr lang="en-US" sz="1900" dirty="0">
                <a:solidFill>
                  <a:schemeClr val="tx1"/>
                </a:solidFill>
              </a:rPr>
              <a:t>. </a:t>
            </a:r>
            <a:endParaRPr lang="en-US" sz="19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9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Presenting and understanding the various registration options available to practitioners. Representatives from WCED and DSD to speak on the 2016 bill that reconfigures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900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1800"/>
            </a:pPr>
            <a:r>
              <a:rPr lang="en-GB" sz="1900" dirty="0" smtClean="0">
                <a:solidFill>
                  <a:schemeClr val="tx1"/>
                </a:solidFill>
              </a:rPr>
              <a:t>Various TVET colleges spoke on the changes by the ETPSETA </a:t>
            </a:r>
            <a:r>
              <a:rPr lang="en-GB" sz="1900" dirty="0">
                <a:solidFill>
                  <a:schemeClr val="tx1"/>
                </a:solidFill>
              </a:rPr>
              <a:t>to the level 4 occupational qualification, BRIDGE made a collective submission of recommendations in July 2017. </a:t>
            </a:r>
            <a:endParaRPr lang="en-GB" sz="1900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1800"/>
            </a:pPr>
            <a:r>
              <a:rPr lang="en-GB" sz="1900" dirty="0" smtClean="0">
                <a:solidFill>
                  <a:schemeClr val="tx1"/>
                </a:solidFill>
              </a:rPr>
              <a:t>Linda </a:t>
            </a:r>
            <a:r>
              <a:rPr lang="en-GB" sz="1900" dirty="0" err="1">
                <a:solidFill>
                  <a:schemeClr val="tx1"/>
                </a:solidFill>
              </a:rPr>
              <a:t>Biersteker</a:t>
            </a:r>
            <a:r>
              <a:rPr lang="en-GB" sz="1900" dirty="0">
                <a:solidFill>
                  <a:schemeClr val="tx1"/>
                </a:solidFill>
              </a:rPr>
              <a:t> presented the ‘Career </a:t>
            </a:r>
            <a:r>
              <a:rPr lang="en-GB" sz="1900" dirty="0" smtClean="0">
                <a:solidFill>
                  <a:schemeClr val="tx1"/>
                </a:solidFill>
              </a:rPr>
              <a:t>Lattice’ to frame career progression within the ECD space. </a:t>
            </a:r>
          </a:p>
          <a:p>
            <a:pPr marL="342900" lvl="0" indent="-342900">
              <a:buFontTx/>
              <a:buChar char="-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en-GB" sz="1900" dirty="0" smtClean="0"/>
          </a:p>
          <a:p>
            <a:pPr marL="342900" indent="-342900">
              <a:buFontTx/>
              <a:buChar char="-"/>
            </a:pPr>
            <a:endParaRPr lang="en-GB" sz="1900" dirty="0"/>
          </a:p>
          <a:p>
            <a:pPr marL="342900" indent="-342900">
              <a:buFontTx/>
              <a:buChar char="-"/>
            </a:pPr>
            <a:endParaRPr lang="en-GB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71805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uggested follow-up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Teaching &amp; Learning </a:t>
            </a:r>
            <a:r>
              <a:rPr lang="en-US" dirty="0"/>
              <a:t/>
            </a:r>
            <a:br>
              <a:rPr lang="en-US" dirty="0"/>
            </a:br>
            <a:endParaRPr dirty="0"/>
          </a:p>
        </p:txBody>
      </p:sp>
      <p:sp>
        <p:nvSpPr>
          <p:cNvPr id="113" name="It was suggested that discussions revolve around both challenges as well as innovations.…"/>
          <p:cNvSpPr>
            <a:spLocks noGrp="1"/>
          </p:cNvSpPr>
          <p:nvPr>
            <p:ph type="body" idx="1"/>
          </p:nvPr>
        </p:nvSpPr>
        <p:spPr>
          <a:xfrm>
            <a:off x="254000" y="1229868"/>
            <a:ext cx="8628065" cy="5100767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4 meetings </a:t>
            </a:r>
            <a:endParaRPr lang="en-US" sz="19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19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Focus </a:t>
            </a:r>
            <a:r>
              <a:rPr lang="en-US" sz="1900" dirty="0" smtClean="0">
                <a:solidFill>
                  <a:schemeClr val="tx1"/>
                </a:solidFill>
              </a:rPr>
              <a:t>on defining principles of teaching and learning </a:t>
            </a:r>
            <a:endParaRPr lang="en-US" sz="19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19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WC </a:t>
            </a:r>
            <a:r>
              <a:rPr lang="en-US" sz="1900" dirty="0" err="1" smtClean="0">
                <a:solidFill>
                  <a:schemeClr val="tx1"/>
                </a:solidFill>
              </a:rPr>
              <a:t>Gamechanger</a:t>
            </a:r>
            <a:r>
              <a:rPr lang="en-US" sz="1900" dirty="0" smtClean="0">
                <a:solidFill>
                  <a:schemeClr val="tx1"/>
                </a:solidFill>
              </a:rPr>
              <a:t> in 2016 had put together some indicators of quality but BRIDGE </a:t>
            </a:r>
            <a:r>
              <a:rPr lang="en-US" sz="1900" dirty="0" err="1" smtClean="0">
                <a:solidFill>
                  <a:schemeClr val="tx1"/>
                </a:solidFill>
              </a:rPr>
              <a:t>CoP</a:t>
            </a:r>
            <a:r>
              <a:rPr lang="en-US" sz="1900" dirty="0" smtClean="0">
                <a:solidFill>
                  <a:schemeClr val="tx1"/>
                </a:solidFill>
              </a:rPr>
              <a:t> focused more on operational and organizational pieces rather than pedagogical indicators </a:t>
            </a:r>
            <a:endParaRPr lang="en-US" sz="19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19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Document developed into a set of 10 statements of what you need to pay attention to in quality teaching and learning: engagement is critical; foundations are key; relevant and just curriculum; supporting teachers; language matters; creating a nurturing environment; using the right tech at the right time with the right facilitator; multiple ability levels – not fixed. </a:t>
            </a:r>
            <a:endParaRPr lang="en-US" sz="19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19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Invite to endorse the document product </a:t>
            </a:r>
            <a:r>
              <a:rPr lang="en-US" sz="1900" dirty="0" smtClean="0">
                <a:solidFill>
                  <a:schemeClr val="tx1"/>
                </a:solidFill>
              </a:rPr>
              <a:t>– </a:t>
            </a:r>
            <a:r>
              <a:rPr lang="en-US" sz="1900" dirty="0" err="1" smtClean="0">
                <a:solidFill>
                  <a:schemeClr val="tx1"/>
                </a:solidFill>
              </a:rPr>
              <a:t>Kayin</a:t>
            </a:r>
            <a:r>
              <a:rPr lang="en-US" sz="1900" dirty="0" smtClean="0">
                <a:solidFill>
                  <a:schemeClr val="tx1"/>
                </a:solidFill>
              </a:rPr>
              <a:t> to send out to group</a:t>
            </a:r>
            <a:endParaRPr lang="en-US" sz="19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14" name="Slide Number"/>
          <p:cNvSpPr>
            <a:spLocks noGrp="1"/>
          </p:cNvSpPr>
          <p:nvPr>
            <p:ph type="sldNum" sz="quarter" idx="2"/>
          </p:nvPr>
        </p:nvSpPr>
        <p:spPr>
          <a:xfrm>
            <a:off x="8498108" y="6349251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405526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Questions raised in group work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Post-school Access</a:t>
            </a:r>
            <a:endParaRPr dirty="0"/>
          </a:p>
        </p:txBody>
      </p:sp>
      <p:sp>
        <p:nvSpPr>
          <p:cNvPr id="126" name="Slide Number"/>
          <p:cNvSpPr>
            <a:spLocks noGrp="1"/>
          </p:cNvSpPr>
          <p:nvPr>
            <p:ph type="sldNum" sz="quarter" idx="2"/>
          </p:nvPr>
        </p:nvSpPr>
        <p:spPr>
          <a:xfrm>
            <a:off x="8387938" y="6349251"/>
            <a:ext cx="341448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254000" y="1094137"/>
            <a:ext cx="8475386" cy="697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3 meetings held: </a:t>
            </a:r>
            <a:r>
              <a:rPr lang="en-US" sz="1900" dirty="0" smtClean="0">
                <a:solidFill>
                  <a:schemeClr val="tx1"/>
                </a:solidFill>
              </a:rPr>
              <a:t>July</a:t>
            </a:r>
            <a:r>
              <a:rPr lang="en-US" sz="1900" dirty="0">
                <a:solidFill>
                  <a:schemeClr val="tx1"/>
                </a:solidFill>
              </a:rPr>
              <a:t>, September October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Up and down attendance averaging 10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9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Conversation has focused on looking at 3 post-school maps: BRIDGE, YAZI, DGMT and providing feedback and 21</a:t>
            </a:r>
            <a:r>
              <a:rPr lang="en-US" sz="1900" baseline="30000" dirty="0">
                <a:solidFill>
                  <a:schemeClr val="tx1"/>
                </a:solidFill>
              </a:rPr>
              <a:t>st</a:t>
            </a:r>
            <a:r>
              <a:rPr lang="en-US" sz="1900" dirty="0">
                <a:solidFill>
                  <a:schemeClr val="tx1"/>
                </a:solidFill>
              </a:rPr>
              <a:t> Century Skills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Some involvement from WCED, </a:t>
            </a:r>
            <a:r>
              <a:rPr lang="en-US" sz="1900" dirty="0"/>
              <a:t>Senior Curriculum Planner: Life Orientation/Life </a:t>
            </a:r>
            <a:r>
              <a:rPr lang="en-US" sz="1900" dirty="0" smtClean="0"/>
              <a:t>Skills to outline what is being done in the way of career guidance education through LO channels.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Proposed next steps: A</a:t>
            </a:r>
            <a:r>
              <a:rPr lang="en-US" sz="1900" dirty="0" smtClean="0"/>
              <a:t>ction </a:t>
            </a:r>
            <a:r>
              <a:rPr lang="en-US" sz="1900" dirty="0"/>
              <a:t>research project </a:t>
            </a:r>
            <a:r>
              <a:rPr lang="en-US" sz="1900" dirty="0" smtClean="0"/>
              <a:t>to </a:t>
            </a:r>
            <a:r>
              <a:rPr lang="en-US" sz="1900" dirty="0"/>
              <a:t>understand how the impact of the </a:t>
            </a:r>
            <a:r>
              <a:rPr lang="en-US" sz="1900" dirty="0" smtClean="0"/>
              <a:t>various existing initiatives </a:t>
            </a:r>
            <a:r>
              <a:rPr lang="en-US" sz="1900" dirty="0"/>
              <a:t>can be cascaded and </a:t>
            </a:r>
            <a:r>
              <a:rPr lang="en-US" sz="1900" dirty="0" smtClean="0"/>
              <a:t>scaled. Core </a:t>
            </a:r>
            <a:r>
              <a:rPr lang="en-US" sz="1900" dirty="0"/>
              <a:t>group of </a:t>
            </a:r>
            <a:r>
              <a:rPr lang="en-US" sz="1900" dirty="0" err="1"/>
              <a:t>CoP</a:t>
            </a:r>
            <a:r>
              <a:rPr lang="en-US" sz="1900" dirty="0"/>
              <a:t> members </a:t>
            </a:r>
            <a:r>
              <a:rPr lang="en-US" sz="1900" dirty="0" smtClean="0"/>
              <a:t>will steer the development of the project with </a:t>
            </a:r>
            <a:r>
              <a:rPr lang="en-US" sz="1900" dirty="0" err="1" smtClean="0"/>
              <a:t>Mr</a:t>
            </a:r>
            <a:r>
              <a:rPr lang="en-US" sz="1900" dirty="0" smtClean="0"/>
              <a:t> </a:t>
            </a:r>
            <a:r>
              <a:rPr lang="en-US" sz="1900" dirty="0" err="1" smtClean="0"/>
              <a:t>Teladia</a:t>
            </a:r>
            <a:r>
              <a:rPr lang="en-US" sz="1900" dirty="0" smtClean="0"/>
              <a:t> into 2018, and including any interested NGOs. </a:t>
            </a:r>
            <a:endParaRPr lang="en-US" sz="1900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Developments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000" y="1051274"/>
            <a:ext cx="8628065" cy="554002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ZA" sz="2500" dirty="0" smtClean="0"/>
              <a:t> </a:t>
            </a:r>
            <a:endParaRPr lang="en-US" sz="25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</a:rPr>
              <a:t>Axis Summit</a:t>
            </a:r>
            <a:r>
              <a:rPr lang="en-US" sz="2500" dirty="0">
                <a:solidFill>
                  <a:schemeClr val="tx1"/>
                </a:solidFill>
              </a:rPr>
              <a:t>, South Africa Extraordinary Schools </a:t>
            </a:r>
            <a:r>
              <a:rPr lang="en-US" sz="2500" dirty="0" smtClean="0">
                <a:solidFill>
                  <a:schemeClr val="tx1"/>
                </a:solidFill>
              </a:rPr>
              <a:t>Coalition </a:t>
            </a:r>
            <a:r>
              <a:rPr lang="en-US" sz="2500" dirty="0" err="1" smtClean="0">
                <a:solidFill>
                  <a:schemeClr val="tx1"/>
                </a:solidFill>
              </a:rPr>
              <a:t>ca</a:t>
            </a:r>
            <a:r>
              <a:rPr lang="en-ZA" sz="2500" dirty="0" smtClean="0">
                <a:solidFill>
                  <a:schemeClr val="tx1"/>
                </a:solidFill>
              </a:rPr>
              <a:t>me </a:t>
            </a:r>
            <a:r>
              <a:rPr lang="en-ZA" sz="2500" dirty="0">
                <a:solidFill>
                  <a:schemeClr val="tx1"/>
                </a:solidFill>
              </a:rPr>
              <a:t>together to celebrate what had been done in the sector – growing into narrative </a:t>
            </a:r>
            <a:endParaRPr lang="en-US" sz="25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ZA" sz="2500" dirty="0" smtClean="0">
                <a:solidFill>
                  <a:schemeClr val="tx1"/>
                </a:solidFill>
              </a:rPr>
              <a:t>SA </a:t>
            </a:r>
            <a:r>
              <a:rPr lang="en-ZA" sz="2500" dirty="0">
                <a:solidFill>
                  <a:schemeClr val="tx1"/>
                </a:solidFill>
              </a:rPr>
              <a:t>council of Churches – national convention process new </a:t>
            </a:r>
            <a:r>
              <a:rPr lang="en-ZA" sz="2500" dirty="0" smtClean="0">
                <a:solidFill>
                  <a:schemeClr val="tx1"/>
                </a:solidFill>
              </a:rPr>
              <a:t>initiative - ,movement citizens </a:t>
            </a:r>
            <a:r>
              <a:rPr lang="en-ZA" sz="2500" dirty="0">
                <a:solidFill>
                  <a:schemeClr val="tx1"/>
                </a:solidFill>
              </a:rPr>
              <a:t>assuming rightful responsibility to liberate and active voice to call people out – activism</a:t>
            </a:r>
            <a:endParaRPr lang="en-US" sz="25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5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</a:rPr>
              <a:t>Developments in partnering and profiling pre-service and in-service teacher training initiatives e.g. </a:t>
            </a:r>
            <a:r>
              <a:rPr lang="en-US" sz="2500" dirty="0" err="1">
                <a:solidFill>
                  <a:schemeClr val="tx1"/>
                </a:solidFill>
              </a:rPr>
              <a:t>Realema’s</a:t>
            </a:r>
            <a:r>
              <a:rPr lang="en-US" sz="2500" dirty="0">
                <a:solidFill>
                  <a:schemeClr val="tx1"/>
                </a:solidFill>
              </a:rPr>
              <a:t>  teaching internship, </a:t>
            </a:r>
            <a:r>
              <a:rPr lang="en-US" sz="2500" dirty="0" err="1">
                <a:solidFill>
                  <a:schemeClr val="tx1"/>
                </a:solidFill>
              </a:rPr>
              <a:t>Inanda</a:t>
            </a:r>
            <a:r>
              <a:rPr lang="en-US" sz="2500" dirty="0">
                <a:solidFill>
                  <a:schemeClr val="tx1"/>
                </a:solidFill>
              </a:rPr>
              <a:t>/</a:t>
            </a:r>
            <a:r>
              <a:rPr lang="en-US" sz="2500" dirty="0" err="1">
                <a:solidFill>
                  <a:schemeClr val="tx1"/>
                </a:solidFill>
              </a:rPr>
              <a:t>Zenex</a:t>
            </a:r>
            <a:r>
              <a:rPr lang="en-US" sz="2500" dirty="0">
                <a:solidFill>
                  <a:schemeClr val="tx1"/>
                </a:solidFill>
              </a:rPr>
              <a:t> internship, </a:t>
            </a:r>
            <a:r>
              <a:rPr lang="en-US" sz="2500" dirty="0" smtClean="0">
                <a:solidFill>
                  <a:schemeClr val="tx1"/>
                </a:solidFill>
              </a:rPr>
              <a:t>UJ’s </a:t>
            </a:r>
            <a:r>
              <a:rPr lang="en-US" sz="2500" dirty="0">
                <a:solidFill>
                  <a:schemeClr val="tx1"/>
                </a:solidFill>
              </a:rPr>
              <a:t>Teaching Practice School, </a:t>
            </a:r>
            <a:r>
              <a:rPr lang="en-US" sz="2500" dirty="0" err="1">
                <a:solidFill>
                  <a:schemeClr val="tx1"/>
                </a:solidFill>
              </a:rPr>
              <a:t>Thandulwazi</a:t>
            </a:r>
            <a:r>
              <a:rPr lang="en-US" sz="2500" dirty="0">
                <a:solidFill>
                  <a:schemeClr val="tx1"/>
                </a:solidFill>
              </a:rPr>
              <a:t> Intern Teacher Training </a:t>
            </a:r>
            <a:r>
              <a:rPr lang="en-US" sz="2500" dirty="0" err="1" smtClean="0">
                <a:solidFill>
                  <a:schemeClr val="tx1"/>
                </a:solidFill>
              </a:rPr>
              <a:t>Programme</a:t>
            </a:r>
            <a:r>
              <a:rPr lang="en-US" sz="2500" dirty="0" smtClean="0">
                <a:solidFill>
                  <a:schemeClr val="tx1"/>
                </a:solidFill>
              </a:rPr>
              <a:t>, and the DHE-EU initiative </a:t>
            </a:r>
            <a:r>
              <a:rPr lang="en-US" sz="2500" dirty="0">
                <a:solidFill>
                  <a:schemeClr val="tx1"/>
                </a:solidFill>
              </a:rPr>
              <a:t>on an overall teacher education capacity building project called TLDCIP (Teaching and Learning Development Capacity </a:t>
            </a:r>
            <a:r>
              <a:rPr lang="en-US" sz="2500" dirty="0" smtClean="0">
                <a:solidFill>
                  <a:schemeClr val="tx1"/>
                </a:solidFill>
              </a:rPr>
              <a:t>Improvement Project)</a:t>
            </a:r>
            <a:endParaRPr lang="en-US" sz="2500" dirty="0">
              <a:solidFill>
                <a:schemeClr val="tx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5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500" dirty="0" smtClean="0">
                <a:solidFill>
                  <a:schemeClr val="tx1"/>
                </a:solidFill>
                <a:ea typeface="Calibri" panose="020F0502020204030204" pitchFamily="34" charset="0"/>
              </a:rPr>
              <a:t>BRIDGE </a:t>
            </a:r>
            <a:r>
              <a:rPr lang="en-ZA" sz="2500" dirty="0">
                <a:solidFill>
                  <a:schemeClr val="tx1"/>
                </a:solidFill>
                <a:ea typeface="Calibri" panose="020F0502020204030204" pitchFamily="34" charset="0"/>
              </a:rPr>
              <a:t>has updated its map of ECD RTOs to provide up to date information on the size, scope, capacity and distribution of RTOs across South </a:t>
            </a:r>
            <a:r>
              <a:rPr lang="en-ZA" sz="2500" dirty="0" smtClean="0">
                <a:solidFill>
                  <a:schemeClr val="tx1"/>
                </a:solidFill>
                <a:ea typeface="Calibri" panose="020F0502020204030204" pitchFamily="34" charset="0"/>
              </a:rPr>
              <a:t>Africa. Find it at </a:t>
            </a:r>
            <a:r>
              <a:rPr lang="en-US" sz="2500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en-US" sz="2500" dirty="0" smtClean="0">
                <a:solidFill>
                  <a:schemeClr val="tx1"/>
                </a:solidFill>
                <a:hlinkClick r:id="rId2"/>
              </a:rPr>
              <a:t>www.bridge.org.za/knowledgehub/bridge-ecd-rto-map</a:t>
            </a:r>
            <a:r>
              <a:rPr lang="en-US" sz="2500" dirty="0" smtClean="0">
                <a:solidFill>
                  <a:schemeClr val="tx1"/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</a:rPr>
              <a:t>Engaging with decision-making and lobbying bodies in the sector including Congress and NECDA.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</a:rPr>
              <a:t>Data </a:t>
            </a:r>
            <a:r>
              <a:rPr lang="en-US" sz="2500" dirty="0" err="1" smtClean="0">
                <a:solidFill>
                  <a:schemeClr val="tx1"/>
                </a:solidFill>
              </a:rPr>
              <a:t>Visualisation</a:t>
            </a:r>
            <a:r>
              <a:rPr lang="en-US" sz="2500" dirty="0" smtClean="0">
                <a:solidFill>
                  <a:schemeClr val="tx1"/>
                </a:solidFill>
              </a:rPr>
              <a:t> Project to translate qualitative and quantitative data into interpretable and usable information </a:t>
            </a:r>
            <a:endParaRPr lang="en-US" sz="25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lvl="0"/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7613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ontent Slides">
  <a:themeElements>
    <a:clrScheme name="Content Slide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2C52"/>
      </a:accent1>
      <a:accent2>
        <a:srgbClr val="0069A8"/>
      </a:accent2>
      <a:accent3>
        <a:srgbClr val="009DEB"/>
      </a:accent3>
      <a:accent4>
        <a:srgbClr val="00ABEE"/>
      </a:accent4>
      <a:accent5>
        <a:srgbClr val="C81E00"/>
      </a:accent5>
      <a:accent6>
        <a:srgbClr val="ABCB2A"/>
      </a:accent6>
      <a:hlink>
        <a:srgbClr val="0000FF"/>
      </a:hlink>
      <a:folHlink>
        <a:srgbClr val="FF00FF"/>
      </a:folHlink>
    </a:clrScheme>
    <a:fontScheme name="Content Slides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ontent Slid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ontent Slides">
  <a:themeElements>
    <a:clrScheme name="Content Slide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2C52"/>
      </a:accent1>
      <a:accent2>
        <a:srgbClr val="0069A8"/>
      </a:accent2>
      <a:accent3>
        <a:srgbClr val="009DEB"/>
      </a:accent3>
      <a:accent4>
        <a:srgbClr val="00ABEE"/>
      </a:accent4>
      <a:accent5>
        <a:srgbClr val="C81E00"/>
      </a:accent5>
      <a:accent6>
        <a:srgbClr val="ABCB2A"/>
      </a:accent6>
      <a:hlink>
        <a:srgbClr val="0000FF"/>
      </a:hlink>
      <a:folHlink>
        <a:srgbClr val="FF00FF"/>
      </a:folHlink>
    </a:clrScheme>
    <a:fontScheme name="Content Slides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ontent Slid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4392</TotalTime>
  <Words>814</Words>
  <Application>Microsoft Office PowerPoint</Application>
  <PresentationFormat>On-screen Show (4:3)</PresentationFormat>
  <Paragraphs>115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</vt:lpstr>
      <vt:lpstr>Times New Roman</vt:lpstr>
      <vt:lpstr>Content Slides</vt:lpstr>
      <vt:lpstr>Reflection Meeting</vt:lpstr>
      <vt:lpstr>Outline</vt:lpstr>
      <vt:lpstr>What has happened for me in 2017?   </vt:lpstr>
      <vt:lpstr>School Leadership </vt:lpstr>
      <vt:lpstr>Outline of Questioning Framework </vt:lpstr>
      <vt:lpstr>Early Childhood Development </vt:lpstr>
      <vt:lpstr>Teaching &amp; Learning  </vt:lpstr>
      <vt:lpstr>Post-school Access</vt:lpstr>
      <vt:lpstr>National Developments </vt:lpstr>
      <vt:lpstr>BRIDGE COP reflection </vt:lpstr>
      <vt:lpstr>Re-imagining the CoPs for 2018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reflection meeting</dc:title>
  <dc:creator>Zoe Mann</dc:creator>
  <cp:lastModifiedBy>Zoe Mann</cp:lastModifiedBy>
  <cp:revision>34</cp:revision>
  <dcterms:modified xsi:type="dcterms:W3CDTF">2017-12-01T16:41:36Z</dcterms:modified>
</cp:coreProperties>
</file>